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27"/>
  </p:notesMasterIdLst>
  <p:handoutMasterIdLst>
    <p:handoutMasterId r:id="rId28"/>
  </p:handoutMasterIdLst>
  <p:sldIdLst>
    <p:sldId id="306" r:id="rId5"/>
    <p:sldId id="314" r:id="rId6"/>
    <p:sldId id="309" r:id="rId7"/>
    <p:sldId id="318" r:id="rId8"/>
    <p:sldId id="356" r:id="rId9"/>
    <p:sldId id="303" r:id="rId10"/>
    <p:sldId id="370" r:id="rId11"/>
    <p:sldId id="345" r:id="rId12"/>
    <p:sldId id="369" r:id="rId13"/>
    <p:sldId id="323" r:id="rId14"/>
    <p:sldId id="329" r:id="rId15"/>
    <p:sldId id="361" r:id="rId16"/>
    <p:sldId id="362" r:id="rId17"/>
    <p:sldId id="364" r:id="rId18"/>
    <p:sldId id="358" r:id="rId19"/>
    <p:sldId id="340" r:id="rId20"/>
    <p:sldId id="366" r:id="rId21"/>
    <p:sldId id="312" r:id="rId22"/>
    <p:sldId id="371" r:id="rId23"/>
    <p:sldId id="372" r:id="rId24"/>
    <p:sldId id="373" r:id="rId25"/>
    <p:sldId id="31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67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91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rgbClr val="7030A0"/>
        </a:solidFill>
      </dgm:spPr>
      <dgm:t>
        <a:bodyPr rtlCol="0"/>
        <a:lstStyle/>
        <a:p>
          <a:pPr rtl="0"/>
          <a:r>
            <a:rPr lang="sv-SE" noProof="0" dirty="0"/>
            <a:t>R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sv-S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sv-S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>
            <a:buFont typeface="Arial" panose="020B0604020202020204" pitchFamily="34" charset="0"/>
            <a:buChar char="•"/>
          </a:pPr>
          <a:r>
            <a:rPr lang="sv-SE" b="0" i="0" u="none" noProof="0">
              <a:solidFill>
                <a:schemeClr val="accent1"/>
              </a:solidFill>
            </a:rPr>
            <a:t>Recipe in the public method</a:t>
          </a:r>
          <a:endParaRPr lang="sv-SE" noProof="0" dirty="0">
            <a:solidFill>
              <a:schemeClr val="accent1"/>
            </a:solidFill>
          </a:endParaRP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sv-SE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sv-SE" noProof="0" dirty="0"/>
        </a:p>
      </dgm:t>
    </dgm:pt>
    <dgm:pt modelId="{D07AD3FD-84FF-467E-9693-752776549C61}">
      <dgm:prSet phldrT="[Text]"/>
      <dgm:spPr>
        <a:solidFill>
          <a:schemeClr val="accent3">
            <a:lumMod val="50000"/>
          </a:schemeClr>
        </a:solidFill>
      </dgm:spPr>
      <dgm:t>
        <a:bodyPr rtlCol="0"/>
        <a:lstStyle/>
        <a:p>
          <a:pPr rtl="0"/>
          <a:r>
            <a:rPr lang="sv-SE" noProof="0" dirty="0"/>
            <a:t>E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sv-S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sv-SE" noProof="0" dirty="0"/>
        </a:p>
      </dgm:t>
    </dgm:pt>
    <dgm:pt modelId="{5D70EFF5-8B31-4A1F-AE44-51E4CF0013EB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 rtlCol="0"/>
        <a:lstStyle/>
        <a:p>
          <a:pPr rtl="0"/>
          <a:r>
            <a:rPr lang="sv-SE" b="0" i="0" u="none" noProof="0">
              <a:solidFill>
                <a:schemeClr val="accent1"/>
              </a:solidFill>
            </a:rPr>
            <a:t>Embeded state</a:t>
          </a:r>
          <a:endParaRPr lang="sv-SE" noProof="0" dirty="0">
            <a:solidFill>
              <a:schemeClr val="accent1"/>
            </a:solidFill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sv-S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sv-SE" noProof="0" dirty="0"/>
        </a:p>
      </dgm:t>
    </dgm:pt>
    <dgm:pt modelId="{D71FC021-6A65-44D1-95B9-0E6C89079866}">
      <dgm:prSet phldrT="[Text]"/>
      <dgm:spPr>
        <a:solidFill>
          <a:schemeClr val="accent3"/>
        </a:solidFill>
      </dgm:spPr>
      <dgm:t>
        <a:bodyPr rtlCol="0"/>
        <a:lstStyle/>
        <a:p>
          <a:pPr rtl="0"/>
          <a:r>
            <a:rPr lang="sv-SE" noProof="0" dirty="0"/>
            <a:t>A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sv-S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sv-SE" noProof="0" dirty="0"/>
        </a:p>
      </dgm:t>
    </dgm:pt>
    <dgm:pt modelId="{4A6BB192-9983-4F48-BBC5-6E384EED7EC5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 rtlCol="0"/>
        <a:lstStyle/>
        <a:p>
          <a:pPr rtl="0"/>
          <a:r>
            <a:rPr lang="sv-SE" b="0" i="0" u="none" noProof="0">
              <a:solidFill>
                <a:schemeClr val="accent1"/>
              </a:solidFill>
            </a:rPr>
            <a:t>Abstraction level matters</a:t>
          </a:r>
          <a:endParaRPr lang="sv-SE" noProof="0" dirty="0">
            <a:solidFill>
              <a:schemeClr val="accent1"/>
            </a:solidFill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sv-S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sv-SE" noProof="0" dirty="0"/>
        </a:p>
      </dgm:t>
    </dgm:pt>
    <dgm:pt modelId="{5EDA317F-AB2E-47DE-BA46-16FA60C3C561}">
      <dgm:prSet phldrT="[Text]"/>
      <dgm:spPr>
        <a:solidFill>
          <a:srgbClr val="FFC000"/>
        </a:solidFill>
      </dgm:spPr>
      <dgm:t>
        <a:bodyPr rtlCol="0"/>
        <a:lstStyle/>
        <a:p>
          <a:pPr rtl="0"/>
          <a:r>
            <a:rPr lang="sv-SE" noProof="0" dirty="0"/>
            <a:t>D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sv-S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sv-SE" noProof="0" dirty="0"/>
        </a:p>
      </dgm:t>
    </dgm:pt>
    <dgm:pt modelId="{F757DBC8-3670-4122-937A-47DB91C0F3FE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 rtlCol="0"/>
        <a:lstStyle/>
        <a:p>
          <a:pPr rtl="0"/>
          <a:r>
            <a:rPr lang="sv-SE" b="0" i="0" u="none" noProof="0">
              <a:solidFill>
                <a:schemeClr val="accent1"/>
              </a:solidFill>
            </a:rPr>
            <a:t>Data protection by guard</a:t>
          </a:r>
          <a:endParaRPr lang="sv-SE" noProof="0" dirty="0">
            <a:solidFill>
              <a:schemeClr val="accent1"/>
            </a:solidFill>
          </a:endParaRP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sv-S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sv-SE" noProof="0" dirty="0"/>
        </a:p>
      </dgm:t>
    </dgm:pt>
    <dgm:pt modelId="{DB4D34A9-DE82-47E9-854E-16DCB3959366}" type="pres">
      <dgm:prSet presAssocID="{55C0B14E-AEA6-48D3-A387-ED4A3A3BF840}" presName="Name0" presStyleCnt="0">
        <dgm:presLayoutVars>
          <dgm:dir/>
          <dgm:animLvl val="lvl"/>
          <dgm:resizeHandles val="exact"/>
        </dgm:presLayoutVars>
      </dgm:prSet>
      <dgm:spPr/>
    </dgm:pt>
    <dgm:pt modelId="{2CFDCAE9-1E1B-4C6C-A412-E62D42EA520F}" type="pres">
      <dgm:prSet presAssocID="{AACEAFD5-63CF-4AFC-B46F-BE086C5D447C}" presName="linNode" presStyleCnt="0"/>
      <dgm:spPr/>
    </dgm:pt>
    <dgm:pt modelId="{190440AD-4088-4876-A3E2-05B45978C6E6}" type="pres">
      <dgm:prSet presAssocID="{AACEAFD5-63CF-4AFC-B46F-BE086C5D447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B6ECFBD-672B-46AB-8409-07AEB78C3910}" type="pres">
      <dgm:prSet presAssocID="{AACEAFD5-63CF-4AFC-B46F-BE086C5D447C}" presName="descendantText" presStyleLbl="alignAccFollowNode1" presStyleIdx="0" presStyleCnt="4">
        <dgm:presLayoutVars>
          <dgm:bulletEnabled val="1"/>
        </dgm:presLayoutVars>
      </dgm:prSet>
      <dgm:spPr/>
    </dgm:pt>
    <dgm:pt modelId="{5B1D8B86-960F-4666-B812-BE9F088816F0}" type="pres">
      <dgm:prSet presAssocID="{7A8D4B4D-06E9-4958-810D-A6226B6AC588}" presName="sp" presStyleCnt="0"/>
      <dgm:spPr/>
    </dgm:pt>
    <dgm:pt modelId="{45BF2630-39D9-47E3-9E96-D8CC2EB8E8D9}" type="pres">
      <dgm:prSet presAssocID="{D07AD3FD-84FF-467E-9693-752776549C61}" presName="linNode" presStyleCnt="0"/>
      <dgm:spPr/>
    </dgm:pt>
    <dgm:pt modelId="{AC99CBF5-DC0B-48DC-9DBB-6C04B2FBD0A3}" type="pres">
      <dgm:prSet presAssocID="{D07AD3FD-84FF-467E-9693-752776549C6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6B09DBA-4B74-48E6-9611-8586FD5B7ED6}" type="pres">
      <dgm:prSet presAssocID="{D07AD3FD-84FF-467E-9693-752776549C61}" presName="descendantText" presStyleLbl="alignAccFollowNode1" presStyleIdx="1" presStyleCnt="4">
        <dgm:presLayoutVars>
          <dgm:bulletEnabled val="1"/>
        </dgm:presLayoutVars>
      </dgm:prSet>
      <dgm:spPr/>
    </dgm:pt>
    <dgm:pt modelId="{00EAE470-3C8A-46F2-9AEB-5249BB5E1B13}" type="pres">
      <dgm:prSet presAssocID="{A8C9B7A9-BC2A-4753-B7F0-F2E361D95520}" presName="sp" presStyleCnt="0"/>
      <dgm:spPr/>
    </dgm:pt>
    <dgm:pt modelId="{D2729133-5C08-4900-87E7-1E906D839BB5}" type="pres">
      <dgm:prSet presAssocID="{D71FC021-6A65-44D1-95B9-0E6C89079866}" presName="linNode" presStyleCnt="0"/>
      <dgm:spPr/>
    </dgm:pt>
    <dgm:pt modelId="{B7325963-7A02-4CED-B4E4-FEEE6F5D8964}" type="pres">
      <dgm:prSet presAssocID="{D71FC021-6A65-44D1-95B9-0E6C8907986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0A55AD6-5FE2-44E8-8245-75C8515C3DCA}" type="pres">
      <dgm:prSet presAssocID="{D71FC021-6A65-44D1-95B9-0E6C89079866}" presName="descendantText" presStyleLbl="alignAccFollowNode1" presStyleIdx="2" presStyleCnt="4">
        <dgm:presLayoutVars>
          <dgm:bulletEnabled val="1"/>
        </dgm:presLayoutVars>
      </dgm:prSet>
      <dgm:spPr/>
    </dgm:pt>
    <dgm:pt modelId="{77DBA014-EE8B-4383-AECB-13A59C8EAE57}" type="pres">
      <dgm:prSet presAssocID="{9B090D9D-470E-46E2-AABB-0368A52481AA}" presName="sp" presStyleCnt="0"/>
      <dgm:spPr/>
    </dgm:pt>
    <dgm:pt modelId="{BC65A6E8-27BE-4AF4-A95D-63122B33DE2C}" type="pres">
      <dgm:prSet presAssocID="{5EDA317F-AB2E-47DE-BA46-16FA60C3C561}" presName="linNode" presStyleCnt="0"/>
      <dgm:spPr/>
    </dgm:pt>
    <dgm:pt modelId="{74E7D330-C4E2-4D6D-81A3-663E9DEAEF32}" type="pres">
      <dgm:prSet presAssocID="{5EDA317F-AB2E-47DE-BA46-16FA60C3C56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1DD02688-50B2-4FD4-A601-5E1B3AC6A68A}" type="pres">
      <dgm:prSet presAssocID="{5EDA317F-AB2E-47DE-BA46-16FA60C3C56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8CDA402-F13A-404F-BDAF-73A6F2EECA38}" type="presOf" srcId="{349299C9-846E-4827-813A-349CCCE20782}" destId="{0B6ECFBD-672B-46AB-8409-07AEB78C3910}" srcOrd="0" destOrd="0" presId="urn:microsoft.com/office/officeart/2005/8/layout/vList5"/>
    <dgm:cxn modelId="{19A78012-C51F-4DA5-A16B-DC576B3EAC9C}" type="presOf" srcId="{5D70EFF5-8B31-4A1F-AE44-51E4CF0013EB}" destId="{86B09DBA-4B74-48E6-9611-8586FD5B7ED6}" srcOrd="0" destOrd="0" presId="urn:microsoft.com/office/officeart/2005/8/layout/vList5"/>
    <dgm:cxn modelId="{0E0C941C-32EF-4A86-9A50-BACE00AF28B8}" type="presOf" srcId="{D07AD3FD-84FF-467E-9693-752776549C61}" destId="{AC99CBF5-DC0B-48DC-9DBB-6C04B2FBD0A3}" srcOrd="0" destOrd="0" presId="urn:microsoft.com/office/officeart/2005/8/layout/vList5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6DE0634F-8E57-4C33-9F86-F9F32B872570}" type="presOf" srcId="{AACEAFD5-63CF-4AFC-B46F-BE086C5D447C}" destId="{190440AD-4088-4876-A3E2-05B45978C6E6}" srcOrd="0" destOrd="0" presId="urn:microsoft.com/office/officeart/2005/8/layout/vList5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5B97118C-8C12-4485-ABA3-E5FCC1E6C87B}" type="presOf" srcId="{5EDA317F-AB2E-47DE-BA46-16FA60C3C561}" destId="{74E7D330-C4E2-4D6D-81A3-663E9DEAEF32}" srcOrd="0" destOrd="0" presId="urn:microsoft.com/office/officeart/2005/8/layout/vList5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F1DC1CC-2CC3-4F3E-A06A-D8DBA8DA4C43}" type="presOf" srcId="{55C0B14E-AEA6-48D3-A387-ED4A3A3BF840}" destId="{DB4D34A9-DE82-47E9-854E-16DCB3959366}" srcOrd="0" destOrd="0" presId="urn:microsoft.com/office/officeart/2005/8/layout/vList5"/>
    <dgm:cxn modelId="{9A892DD2-0C1C-4B96-A85F-0231B17824C1}" type="presOf" srcId="{D71FC021-6A65-44D1-95B9-0E6C89079866}" destId="{B7325963-7A02-4CED-B4E4-FEEE6F5D8964}" srcOrd="0" destOrd="0" presId="urn:microsoft.com/office/officeart/2005/8/layout/vList5"/>
    <dgm:cxn modelId="{2D6EA1DE-CC83-4BDE-B38D-8F6A395DEA13}" type="presOf" srcId="{F757DBC8-3670-4122-937A-47DB91C0F3FE}" destId="{1DD02688-50B2-4FD4-A601-5E1B3AC6A68A}" srcOrd="0" destOrd="0" presId="urn:microsoft.com/office/officeart/2005/8/layout/vList5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DCC295FD-AE8F-4749-AED5-FE52902822CC}" type="presOf" srcId="{4A6BB192-9983-4F48-BBC5-6E384EED7EC5}" destId="{50A55AD6-5FE2-44E8-8245-75C8515C3DCA}" srcOrd="0" destOrd="0" presId="urn:microsoft.com/office/officeart/2005/8/layout/vList5"/>
    <dgm:cxn modelId="{387D79A8-9325-46B5-A957-147C57084108}" type="presParOf" srcId="{DB4D34A9-DE82-47E9-854E-16DCB3959366}" destId="{2CFDCAE9-1E1B-4C6C-A412-E62D42EA520F}" srcOrd="0" destOrd="0" presId="urn:microsoft.com/office/officeart/2005/8/layout/vList5"/>
    <dgm:cxn modelId="{BD532A53-27FD-470C-B9F4-205F18955CFC}" type="presParOf" srcId="{2CFDCAE9-1E1B-4C6C-A412-E62D42EA520F}" destId="{190440AD-4088-4876-A3E2-05B45978C6E6}" srcOrd="0" destOrd="0" presId="urn:microsoft.com/office/officeart/2005/8/layout/vList5"/>
    <dgm:cxn modelId="{A2198214-167E-43EC-AF6C-CF81F46993CF}" type="presParOf" srcId="{2CFDCAE9-1E1B-4C6C-A412-E62D42EA520F}" destId="{0B6ECFBD-672B-46AB-8409-07AEB78C3910}" srcOrd="1" destOrd="0" presId="urn:microsoft.com/office/officeart/2005/8/layout/vList5"/>
    <dgm:cxn modelId="{9650EA38-3143-40F9-8E1D-072F47A8C742}" type="presParOf" srcId="{DB4D34A9-DE82-47E9-854E-16DCB3959366}" destId="{5B1D8B86-960F-4666-B812-BE9F088816F0}" srcOrd="1" destOrd="0" presId="urn:microsoft.com/office/officeart/2005/8/layout/vList5"/>
    <dgm:cxn modelId="{2F8AE822-349E-422C-970D-23DFDB83CB4E}" type="presParOf" srcId="{DB4D34A9-DE82-47E9-854E-16DCB3959366}" destId="{45BF2630-39D9-47E3-9E96-D8CC2EB8E8D9}" srcOrd="2" destOrd="0" presId="urn:microsoft.com/office/officeart/2005/8/layout/vList5"/>
    <dgm:cxn modelId="{689E103F-7DF7-4DB5-903A-2D9B89A001FC}" type="presParOf" srcId="{45BF2630-39D9-47E3-9E96-D8CC2EB8E8D9}" destId="{AC99CBF5-DC0B-48DC-9DBB-6C04B2FBD0A3}" srcOrd="0" destOrd="0" presId="urn:microsoft.com/office/officeart/2005/8/layout/vList5"/>
    <dgm:cxn modelId="{CBDADE9B-6E5C-4193-89B3-FB5D8A948D5D}" type="presParOf" srcId="{45BF2630-39D9-47E3-9E96-D8CC2EB8E8D9}" destId="{86B09DBA-4B74-48E6-9611-8586FD5B7ED6}" srcOrd="1" destOrd="0" presId="urn:microsoft.com/office/officeart/2005/8/layout/vList5"/>
    <dgm:cxn modelId="{F6997E6A-204A-4B77-9860-D457B99AB157}" type="presParOf" srcId="{DB4D34A9-DE82-47E9-854E-16DCB3959366}" destId="{00EAE470-3C8A-46F2-9AEB-5249BB5E1B13}" srcOrd="3" destOrd="0" presId="urn:microsoft.com/office/officeart/2005/8/layout/vList5"/>
    <dgm:cxn modelId="{8D5617C5-D97C-4D73-80C0-9CEF62159439}" type="presParOf" srcId="{DB4D34A9-DE82-47E9-854E-16DCB3959366}" destId="{D2729133-5C08-4900-87E7-1E906D839BB5}" srcOrd="4" destOrd="0" presId="urn:microsoft.com/office/officeart/2005/8/layout/vList5"/>
    <dgm:cxn modelId="{AE378D2C-CF5B-4157-B92F-35D0368D344E}" type="presParOf" srcId="{D2729133-5C08-4900-87E7-1E906D839BB5}" destId="{B7325963-7A02-4CED-B4E4-FEEE6F5D8964}" srcOrd="0" destOrd="0" presId="urn:microsoft.com/office/officeart/2005/8/layout/vList5"/>
    <dgm:cxn modelId="{0DDF9371-53C8-4EB2-89F3-7AC331B03972}" type="presParOf" srcId="{D2729133-5C08-4900-87E7-1E906D839BB5}" destId="{50A55AD6-5FE2-44E8-8245-75C8515C3DCA}" srcOrd="1" destOrd="0" presId="urn:microsoft.com/office/officeart/2005/8/layout/vList5"/>
    <dgm:cxn modelId="{DE9DBDC1-ABB9-4568-B25E-D794D78C77DD}" type="presParOf" srcId="{DB4D34A9-DE82-47E9-854E-16DCB3959366}" destId="{77DBA014-EE8B-4383-AECB-13A59C8EAE57}" srcOrd="5" destOrd="0" presId="urn:microsoft.com/office/officeart/2005/8/layout/vList5"/>
    <dgm:cxn modelId="{0A27CA9B-8F54-49AA-93AF-A762495AF796}" type="presParOf" srcId="{DB4D34A9-DE82-47E9-854E-16DCB3959366}" destId="{BC65A6E8-27BE-4AF4-A95D-63122B33DE2C}" srcOrd="6" destOrd="0" presId="urn:microsoft.com/office/officeart/2005/8/layout/vList5"/>
    <dgm:cxn modelId="{F5B4306F-4ED7-463D-AB01-B3EBAF3C019D}" type="presParOf" srcId="{BC65A6E8-27BE-4AF4-A95D-63122B33DE2C}" destId="{74E7D330-C4E2-4D6D-81A3-663E9DEAEF32}" srcOrd="0" destOrd="0" presId="urn:microsoft.com/office/officeart/2005/8/layout/vList5"/>
    <dgm:cxn modelId="{28EA2EB4-3A66-4C22-ADEC-9239E53B8991}" type="presParOf" srcId="{BC65A6E8-27BE-4AF4-A95D-63122B33DE2C}" destId="{1DD02688-50B2-4FD4-A601-5E1B3AC6A68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ECFBD-672B-46AB-8409-07AEB78C3910}">
      <dsp:nvSpPr>
        <dsp:cNvPr id="0" name=""/>
        <dsp:cNvSpPr/>
      </dsp:nvSpPr>
      <dsp:spPr>
        <a:xfrm rot="5400000">
          <a:off x="5455332" y="-2294124"/>
          <a:ext cx="696119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rtlCol="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sv-SE" sz="2800" b="0" i="0" u="none" kern="1200" noProof="0">
              <a:solidFill>
                <a:schemeClr val="accent1"/>
              </a:solidFill>
            </a:rPr>
            <a:t>Recipe in the public method</a:t>
          </a:r>
          <a:endParaRPr lang="sv-SE" sz="2800" kern="1200" noProof="0" dirty="0">
            <a:solidFill>
              <a:schemeClr val="accent1"/>
            </a:solidFill>
          </a:endParaRPr>
        </a:p>
      </dsp:txBody>
      <dsp:txXfrm rot="-5400000">
        <a:off x="3072384" y="122806"/>
        <a:ext cx="5428034" cy="628155"/>
      </dsp:txXfrm>
    </dsp:sp>
    <dsp:sp modelId="{190440AD-4088-4876-A3E2-05B45978C6E6}">
      <dsp:nvSpPr>
        <dsp:cNvPr id="0" name=""/>
        <dsp:cNvSpPr/>
      </dsp:nvSpPr>
      <dsp:spPr>
        <a:xfrm>
          <a:off x="0" y="1809"/>
          <a:ext cx="3072384" cy="870149"/>
        </a:xfrm>
        <a:prstGeom prst="roundRect">
          <a:avLst/>
        </a:prstGeom>
        <a:solidFill>
          <a:srgbClr val="7030A0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4400" kern="1200" noProof="0" dirty="0"/>
            <a:t>R</a:t>
          </a:r>
        </a:p>
      </dsp:txBody>
      <dsp:txXfrm>
        <a:off x="42477" y="44286"/>
        <a:ext cx="2987430" cy="785195"/>
      </dsp:txXfrm>
    </dsp:sp>
    <dsp:sp modelId="{86B09DBA-4B74-48E6-9611-8586FD5B7ED6}">
      <dsp:nvSpPr>
        <dsp:cNvPr id="0" name=""/>
        <dsp:cNvSpPr/>
      </dsp:nvSpPr>
      <dsp:spPr>
        <a:xfrm rot="5400000">
          <a:off x="5455332" y="-1380467"/>
          <a:ext cx="696119" cy="5462016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rtlCol="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800" b="0" i="0" u="none" kern="1200" noProof="0">
              <a:solidFill>
                <a:schemeClr val="accent1"/>
              </a:solidFill>
            </a:rPr>
            <a:t>Embeded state</a:t>
          </a:r>
          <a:endParaRPr lang="sv-SE" sz="2800" kern="1200" noProof="0" dirty="0">
            <a:solidFill>
              <a:schemeClr val="accent1"/>
            </a:solidFill>
          </a:endParaRPr>
        </a:p>
      </dsp:txBody>
      <dsp:txXfrm rot="-5400000">
        <a:off x="3072384" y="1036463"/>
        <a:ext cx="5428034" cy="628155"/>
      </dsp:txXfrm>
    </dsp:sp>
    <dsp:sp modelId="{AC99CBF5-DC0B-48DC-9DBB-6C04B2FBD0A3}">
      <dsp:nvSpPr>
        <dsp:cNvPr id="0" name=""/>
        <dsp:cNvSpPr/>
      </dsp:nvSpPr>
      <dsp:spPr>
        <a:xfrm>
          <a:off x="0" y="915465"/>
          <a:ext cx="3072384" cy="870149"/>
        </a:xfrm>
        <a:prstGeom prst="roundRect">
          <a:avLst/>
        </a:prstGeom>
        <a:solidFill>
          <a:schemeClr val="accent3">
            <a:lumMod val="5000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4400" kern="1200" noProof="0" dirty="0"/>
            <a:t>E</a:t>
          </a:r>
        </a:p>
      </dsp:txBody>
      <dsp:txXfrm>
        <a:off x="42477" y="957942"/>
        <a:ext cx="2987430" cy="785195"/>
      </dsp:txXfrm>
    </dsp:sp>
    <dsp:sp modelId="{50A55AD6-5FE2-44E8-8245-75C8515C3DCA}">
      <dsp:nvSpPr>
        <dsp:cNvPr id="0" name=""/>
        <dsp:cNvSpPr/>
      </dsp:nvSpPr>
      <dsp:spPr>
        <a:xfrm rot="5400000">
          <a:off x="5455332" y="-466810"/>
          <a:ext cx="696119" cy="5462016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rtlCol="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800" b="0" i="0" u="none" kern="1200" noProof="0">
              <a:solidFill>
                <a:schemeClr val="accent1"/>
              </a:solidFill>
            </a:rPr>
            <a:t>Abstraction level matters</a:t>
          </a:r>
          <a:endParaRPr lang="sv-SE" sz="2800" kern="1200" noProof="0" dirty="0">
            <a:solidFill>
              <a:schemeClr val="accent1"/>
            </a:solidFill>
          </a:endParaRPr>
        </a:p>
      </dsp:txBody>
      <dsp:txXfrm rot="-5400000">
        <a:off x="3072384" y="1950120"/>
        <a:ext cx="5428034" cy="628155"/>
      </dsp:txXfrm>
    </dsp:sp>
    <dsp:sp modelId="{B7325963-7A02-4CED-B4E4-FEEE6F5D8964}">
      <dsp:nvSpPr>
        <dsp:cNvPr id="0" name=""/>
        <dsp:cNvSpPr/>
      </dsp:nvSpPr>
      <dsp:spPr>
        <a:xfrm>
          <a:off x="0" y="1829122"/>
          <a:ext cx="3072384" cy="870149"/>
        </a:xfrm>
        <a:prstGeom prst="roundRect">
          <a:avLst/>
        </a:prstGeom>
        <a:solidFill>
          <a:schemeClr val="accent3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4400" kern="1200" noProof="0" dirty="0"/>
            <a:t>A</a:t>
          </a:r>
        </a:p>
      </dsp:txBody>
      <dsp:txXfrm>
        <a:off x="42477" y="1871599"/>
        <a:ext cx="2987430" cy="785195"/>
      </dsp:txXfrm>
    </dsp:sp>
    <dsp:sp modelId="{1DD02688-50B2-4FD4-A601-5E1B3AC6A68A}">
      <dsp:nvSpPr>
        <dsp:cNvPr id="0" name=""/>
        <dsp:cNvSpPr/>
      </dsp:nvSpPr>
      <dsp:spPr>
        <a:xfrm rot="5400000">
          <a:off x="5455332" y="446846"/>
          <a:ext cx="696119" cy="5462016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rtlCol="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2800" b="0" i="0" u="none" kern="1200" noProof="0">
              <a:solidFill>
                <a:schemeClr val="accent1"/>
              </a:solidFill>
            </a:rPr>
            <a:t>Data protection by guard</a:t>
          </a:r>
          <a:endParaRPr lang="sv-SE" sz="2800" kern="1200" noProof="0" dirty="0">
            <a:solidFill>
              <a:schemeClr val="accent1"/>
            </a:solidFill>
          </a:endParaRPr>
        </a:p>
      </dsp:txBody>
      <dsp:txXfrm rot="-5400000">
        <a:off x="3072384" y="2863776"/>
        <a:ext cx="5428034" cy="628155"/>
      </dsp:txXfrm>
    </dsp:sp>
    <dsp:sp modelId="{74E7D330-C4E2-4D6D-81A3-663E9DEAEF32}">
      <dsp:nvSpPr>
        <dsp:cNvPr id="0" name=""/>
        <dsp:cNvSpPr/>
      </dsp:nvSpPr>
      <dsp:spPr>
        <a:xfrm>
          <a:off x="0" y="2742779"/>
          <a:ext cx="3072384" cy="870149"/>
        </a:xfrm>
        <a:prstGeom prst="roundRect">
          <a:avLst/>
        </a:prstGeom>
        <a:solidFill>
          <a:srgbClr val="FFC000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4400" kern="1200" noProof="0" dirty="0"/>
            <a:t>D</a:t>
          </a:r>
        </a:p>
      </dsp:txBody>
      <dsp:txXfrm>
        <a:off x="42477" y="2785256"/>
        <a:ext cx="2987430" cy="785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F2EAC233-1DC0-4D2B-AD1B-EFDE2243DE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FDA2B7D-AD56-4DF6-B771-6B01090D60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E2DA-B3EF-4949-99D3-538A23DD4EDC}" type="datetime1">
              <a:rPr lang="sv-SE" smtClean="0"/>
              <a:t>2024-01-28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A466A42-F5C6-4018-BB99-0CA183F492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95752FD-80AC-4E92-A0D3-AB60B622C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C32D-9EFF-4F6E-BD6C-693ADEF7659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251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678E25-D7A9-42B1-BE0A-50F6AF8C03FE}" type="datetime1">
              <a:rPr lang="sv-SE" noProof="0" smtClean="0"/>
              <a:t>2024-01-28</a:t>
            </a:fld>
            <a:endParaRPr lang="sv-SE" noProof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 dirty="0"/>
              <a:t>Redigera format för bakgrundstext</a:t>
            </a:r>
          </a:p>
          <a:p>
            <a:pPr lvl="1" rtl="0"/>
            <a:r>
              <a:rPr lang="sv-SE" noProof="0" dirty="0"/>
              <a:t>Nivå två</a:t>
            </a:r>
          </a:p>
          <a:p>
            <a:pPr lvl="2" rtl="0"/>
            <a:r>
              <a:rPr lang="sv-SE" noProof="0" dirty="0"/>
              <a:t>Nivå tre</a:t>
            </a:r>
          </a:p>
          <a:p>
            <a:pPr lvl="3" rtl="0"/>
            <a:r>
              <a:rPr lang="sv-SE" noProof="0" dirty="0"/>
              <a:t>Nivå fyra</a:t>
            </a:r>
          </a:p>
          <a:p>
            <a:pPr lvl="4" rtl="0"/>
            <a:r>
              <a:rPr lang="sv-SE" noProof="0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495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Skilj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i="1" dirty="0" err="1"/>
              <a:t>vad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görs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i="1" dirty="0" err="1"/>
              <a:t>hur</a:t>
            </a:r>
            <a:r>
              <a:rPr lang="en-US" dirty="0"/>
              <a:t> det </a:t>
            </a:r>
            <a:r>
              <a:rPr lang="en-US" dirty="0" err="1"/>
              <a:t>görs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Hela </a:t>
            </a:r>
            <a:r>
              <a:rPr lang="en-US" dirty="0" err="1"/>
              <a:t>metoden</a:t>
            </a:r>
            <a:r>
              <a:rPr lang="en-US" dirty="0"/>
              <a:t> med </a:t>
            </a:r>
            <a:r>
              <a:rPr lang="en-US" dirty="0" err="1"/>
              <a:t>samma</a:t>
            </a:r>
            <a:r>
              <a:rPr lang="en-US" dirty="0"/>
              <a:t> </a:t>
            </a:r>
            <a:r>
              <a:rPr lang="en-US" i="1" dirty="0" err="1"/>
              <a:t>detaljnivå</a:t>
            </a:r>
            <a:endParaRPr lang="en-US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11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4428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Skilj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i="1" dirty="0" err="1"/>
              <a:t>vad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görs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i="1" dirty="0" err="1"/>
              <a:t>hur</a:t>
            </a:r>
            <a:r>
              <a:rPr lang="en-US" dirty="0"/>
              <a:t> det </a:t>
            </a:r>
            <a:r>
              <a:rPr lang="en-US" dirty="0" err="1"/>
              <a:t>görs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Hela </a:t>
            </a:r>
            <a:r>
              <a:rPr lang="en-US" dirty="0" err="1"/>
              <a:t>metoden</a:t>
            </a:r>
            <a:r>
              <a:rPr lang="en-US" dirty="0"/>
              <a:t> med </a:t>
            </a:r>
            <a:r>
              <a:rPr lang="en-US" dirty="0" err="1"/>
              <a:t>samma</a:t>
            </a:r>
            <a:r>
              <a:rPr lang="en-US" dirty="0"/>
              <a:t> </a:t>
            </a:r>
            <a:r>
              <a:rPr lang="en-US" i="1" dirty="0" err="1"/>
              <a:t>detaljnivå</a:t>
            </a:r>
            <a:endParaRPr lang="en-US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14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185971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16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14897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Det är inte lätt, men det är en strävan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17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7374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8545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Typiskt är detta snarare i nån controller nånstans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22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57987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715158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Varför är det viktigt?</a:t>
            </a:r>
            <a:br>
              <a:rPr lang="sv-SE" dirty="0"/>
            </a:br>
            <a:r>
              <a:rPr lang="sv-SE" dirty="0"/>
              <a:t>Kod läses mer än den skrivs</a:t>
            </a:r>
          </a:p>
          <a:p>
            <a:r>
              <a:rPr lang="sv-SE" dirty="0"/>
              <a:t>Varför? </a:t>
            </a:r>
            <a:br>
              <a:rPr lang="sv-SE" dirty="0"/>
            </a:br>
            <a:r>
              <a:rPr lang="sv-SE" dirty="0"/>
              <a:t>Buggar – läsbar kod är bättre än </a:t>
            </a:r>
            <a:r>
              <a:rPr lang="sv-SE" dirty="0" err="1"/>
              <a:t>buggfri</a:t>
            </a:r>
            <a:r>
              <a:rPr lang="sv-SE" dirty="0"/>
              <a:t> för att någon annan kan hitta buggen!</a:t>
            </a:r>
          </a:p>
          <a:p>
            <a:r>
              <a:rPr lang="sv-SE" dirty="0"/>
              <a:t>Hur funkar..? </a:t>
            </a:r>
          </a:p>
          <a:p>
            <a:r>
              <a:rPr lang="sv-SE" dirty="0"/>
              <a:t>Jaja, men jag skriver inte buggar och jag skriver bara funktionalitet som användarna förstår: </a:t>
            </a:r>
          </a:p>
          <a:p>
            <a:r>
              <a:rPr lang="sv-SE" dirty="0"/>
              <a:t>Ändringar! Kod ändras med tiden!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65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Priset för rörig kod</a:t>
            </a:r>
            <a:br>
              <a:rPr lang="sv-SE" dirty="0"/>
            </a:br>
            <a:r>
              <a:rPr lang="sv-SE" dirty="0"/>
              <a:t>Allting tar tid</a:t>
            </a:r>
          </a:p>
          <a:p>
            <a:r>
              <a:rPr lang="sv-SE" dirty="0"/>
              <a:t>Ändringar är svåra</a:t>
            </a:r>
          </a:p>
          <a:p>
            <a:r>
              <a:rPr lang="sv-SE" dirty="0"/>
              <a:t>Ändringar förstör något annat</a:t>
            </a:r>
          </a:p>
          <a:p>
            <a:r>
              <a:rPr lang="sv-SE" dirty="0"/>
              <a:t>Mer personal</a:t>
            </a:r>
          </a:p>
          <a:p>
            <a:r>
              <a:rPr lang="sv-SE" dirty="0"/>
              <a:t>Ny personal skapar ännu mer röra</a:t>
            </a:r>
          </a:p>
          <a:p>
            <a:r>
              <a:rPr lang="sv-SE" dirty="0"/>
              <a:t>Stress, press, irritation…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4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3991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Kod där du inte behöver bry dig om detaljer förrän du faktiskt bryr dig om detaljer.</a:t>
            </a:r>
            <a:br>
              <a:rPr lang="sv-SE" dirty="0"/>
            </a:br>
            <a:r>
              <a:rPr lang="sv-SE" dirty="0"/>
              <a:t>Fördelar: </a:t>
            </a:r>
            <a:br>
              <a:rPr lang="sv-SE" dirty="0"/>
            </a:br>
            <a:r>
              <a:rPr lang="sv-SE" dirty="0"/>
              <a:t>enkelt att förstå – slipper ett stort moln av detaljer</a:t>
            </a:r>
            <a:br>
              <a:rPr lang="sv-SE" dirty="0"/>
            </a:br>
            <a:r>
              <a:rPr lang="sv-SE" dirty="0"/>
              <a:t>svårare att blanda ihop äpplen och päron i samma </a:t>
            </a:r>
            <a:r>
              <a:rPr lang="sv-SE" dirty="0" err="1"/>
              <a:t>statement</a:t>
            </a:r>
            <a:br>
              <a:rPr lang="sv-SE" dirty="0"/>
            </a:br>
            <a:r>
              <a:rPr lang="sv-SE" dirty="0"/>
              <a:t>Såklart </a:t>
            </a:r>
            <a:r>
              <a:rPr lang="sv-SE" dirty="0" err="1"/>
              <a:t>readable</a:t>
            </a:r>
            <a:r>
              <a:rPr lang="sv-SE" dirty="0"/>
              <a:t> även har med </a:t>
            </a:r>
            <a:r>
              <a:rPr lang="sv-SE" dirty="0" err="1"/>
              <a:t>communicate</a:t>
            </a:r>
            <a:r>
              <a:rPr lang="sv-SE" dirty="0"/>
              <a:t> intentions osv att göra</a:t>
            </a:r>
            <a:br>
              <a:rPr lang="sv-SE" dirty="0"/>
            </a:br>
            <a:br>
              <a:rPr lang="sv-SE" dirty="0"/>
            </a:b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219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Regler är </a:t>
            </a:r>
            <a:r>
              <a:rPr lang="sv-SE" dirty="0" err="1"/>
              <a:t>guidelines</a:t>
            </a:r>
            <a:r>
              <a:rPr lang="sv-SE" dirty="0"/>
              <a:t> som hjälper dig att ta beslut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709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Jag brukar ju säga att även produktägaren ska kunna förstå på den här nivån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7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394288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Regler är </a:t>
            </a:r>
            <a:r>
              <a:rPr lang="sv-SE" dirty="0" err="1"/>
              <a:t>guidelines</a:t>
            </a:r>
            <a:br>
              <a:rPr lang="sv-SE" dirty="0"/>
            </a:br>
            <a:r>
              <a:rPr lang="sv-SE" dirty="0"/>
              <a:t>Objektorienterad programmering helt enkelt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839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Script programmering istället för objekt orienterad programmering</a:t>
            </a:r>
          </a:p>
          <a:p>
            <a:r>
              <a:rPr lang="sv-SE" dirty="0"/>
              <a:t>State skyffling </a:t>
            </a:r>
          </a:p>
          <a:p>
            <a:r>
              <a:rPr lang="sv-SE" dirty="0" err="1"/>
              <a:t>Procedural</a:t>
            </a:r>
            <a:r>
              <a:rPr lang="sv-SE" dirty="0"/>
              <a:t> </a:t>
            </a:r>
            <a:r>
              <a:rPr lang="sv-SE" dirty="0" err="1"/>
              <a:t>programming</a:t>
            </a:r>
            <a:r>
              <a:rPr lang="sv-SE"/>
              <a:t>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sv-SE" noProof="0" smtClean="0"/>
              <a:t>10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2322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09434469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303127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16380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047543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72007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53840216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304442284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3193542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bild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 rtl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sv-SE" noProof="0" dirty="0"/>
              <a:t>Redigera format för bakgrundstext</a:t>
            </a:r>
          </a:p>
          <a:p>
            <a:pPr lvl="1" rtl="0"/>
            <a:r>
              <a:rPr lang="sv-SE" noProof="0" dirty="0"/>
              <a:t>Nivå två</a:t>
            </a:r>
          </a:p>
          <a:p>
            <a:pPr lvl="2" rtl="0"/>
            <a:r>
              <a:rPr lang="sv-SE" noProof="0" dirty="0"/>
              <a:t>Nivå tre</a:t>
            </a:r>
          </a:p>
          <a:p>
            <a:pPr lvl="3" rtl="0"/>
            <a:r>
              <a:rPr lang="sv-SE" noProof="0" dirty="0"/>
              <a:t>Nivå fyra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sv-SE" noProof="0" smtClean="0"/>
              <a:pPr rtl="0"/>
              <a:t>‹#›</a:t>
            </a:fld>
            <a:endParaRPr lang="sv-SE" noProof="0"/>
          </a:p>
        </p:txBody>
      </p:sp>
      <p:cxnSp>
        <p:nvCxnSpPr>
          <p:cNvPr id="9" name="Rak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984732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ast rub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tshållare för bild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32" name="Platshållare för bild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31" name="Platshållare för bild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30" name="Platshållare för bild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20XX-09-03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1951664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23108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ast rubri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tshållare för bild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Rubrik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20XX-09-03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sv-SE" noProof="0" smtClean="0"/>
              <a:pPr rtl="0"/>
              <a:t>‹#›</a:t>
            </a:fld>
            <a:endParaRPr lang="sv-SE" noProof="0"/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atshållare för text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sv-SE" noProof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v-SE" noProof="0"/>
              <a:t>Klicka om du vill redigera mall för underrubrikformat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sv-SE" noProof="0" smtClean="0"/>
              <a:pPr rtl="0"/>
              <a:t>‹#›</a:t>
            </a:fld>
            <a:endParaRPr lang="sv-SE" noProof="0"/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ulär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10" name="Platshållare för bild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  <p:sp>
        <p:nvSpPr>
          <p:cNvPr id="11" name="Platshållare för bild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Grafik 12">
            <a:extLst>
              <a:ext uri="{FF2B5EF4-FFF2-40B4-BE49-F238E27FC236}">
                <a16:creationId xmlns:a16="http://schemas.microsoft.com/office/drawing/2014/main" id="{C0559537-749B-6DA2-55CF-D7D1DBD0F96D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8" name="Grafik 13">
            <a:extLst>
              <a:ext uri="{FF2B5EF4-FFF2-40B4-BE49-F238E27FC236}">
                <a16:creationId xmlns:a16="http://schemas.microsoft.com/office/drawing/2014/main" id="{DBA36D90-802F-DFD0-F6A7-7DACA25256B8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9" name="Grafik 15">
            <a:extLst>
              <a:ext uri="{FF2B5EF4-FFF2-40B4-BE49-F238E27FC236}">
                <a16:creationId xmlns:a16="http://schemas.microsoft.com/office/drawing/2014/main" id="{2F5CA9F2-47C1-A37B-6569-C3784B4E7DCF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0" name="Grafik 22">
            <a:extLst>
              <a:ext uri="{FF2B5EF4-FFF2-40B4-BE49-F238E27FC236}">
                <a16:creationId xmlns:a16="http://schemas.microsoft.com/office/drawing/2014/main" id="{5B8E8A49-78D9-0789-5583-B95A0015243E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B4BFF5B0-FB4E-20E7-50A8-6E937101776E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2" name="Grafik 23">
            <a:extLst>
              <a:ext uri="{FF2B5EF4-FFF2-40B4-BE49-F238E27FC236}">
                <a16:creationId xmlns:a16="http://schemas.microsoft.com/office/drawing/2014/main" id="{64AAE0F9-6108-1794-1D48-1FEFF2A26C16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38282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64679249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Grafik 15">
            <a:extLst>
              <a:ext uri="{FF2B5EF4-FFF2-40B4-BE49-F238E27FC236}">
                <a16:creationId xmlns:a16="http://schemas.microsoft.com/office/drawing/2014/main" id="{C5EDB492-B465-CD55-2BFC-DF6D0AF55F23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1" name="Grafik 16">
            <a:extLst>
              <a:ext uri="{FF2B5EF4-FFF2-40B4-BE49-F238E27FC236}">
                <a16:creationId xmlns:a16="http://schemas.microsoft.com/office/drawing/2014/main" id="{B562334D-E307-36FC-314E-0385FE7C1205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  <p:sp>
        <p:nvSpPr>
          <p:cNvPr id="12" name="Grafik 14">
            <a:extLst>
              <a:ext uri="{FF2B5EF4-FFF2-40B4-BE49-F238E27FC236}">
                <a16:creationId xmlns:a16="http://schemas.microsoft.com/office/drawing/2014/main" id="{7AB9193D-88A1-5A93-8699-E93A6175C59A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96261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52618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85613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5669570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2944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sv-SE" noProof="0"/>
              <a:t>20XX-09-03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8DA9DAA-006C-4F4B-980E-E3DF019B24E2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204548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8" r:id="rId19"/>
    <p:sldLayoutId id="2147483717" r:id="rId20"/>
    <p:sldLayoutId id="2147483714" r:id="rId2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26" y="585216"/>
            <a:ext cx="9642547" cy="2843784"/>
          </a:xfrm>
        </p:spPr>
        <p:txBody>
          <a:bodyPr rtlCol="0"/>
          <a:lstStyle/>
          <a:p>
            <a:pPr rtl="0"/>
            <a:r>
              <a:rPr lang="sv-SE" sz="5400" b="0" spc="400">
                <a:solidFill>
                  <a:schemeClr val="bg1"/>
                </a:solidFill>
                <a:latin typeface="+mn-lt"/>
              </a:rPr>
              <a:t>TIPS </a:t>
            </a:r>
            <a:r>
              <a:rPr lang="sv-SE" b="0">
                <a:latin typeface="+mn-lt"/>
              </a:rPr>
              <a:t>for</a:t>
            </a:r>
            <a:r>
              <a:rPr lang="sv-SE" sz="5400" b="0" spc="400">
                <a:solidFill>
                  <a:schemeClr val="bg1"/>
                </a:solidFill>
                <a:latin typeface="+mn-lt"/>
              </a:rPr>
              <a:t> </a:t>
            </a:r>
            <a:r>
              <a:rPr lang="sv-SE" b="0" spc="400">
                <a:solidFill>
                  <a:schemeClr val="bg1"/>
                </a:solidFill>
                <a:latin typeface="+mn-lt"/>
              </a:rPr>
              <a:t>WRITING</a:t>
            </a:r>
            <a:br>
              <a:rPr lang="sv-SE" sz="5400" b="0" spc="400">
                <a:solidFill>
                  <a:schemeClr val="bg1"/>
                </a:solidFill>
                <a:latin typeface="+mn-lt"/>
              </a:rPr>
            </a:br>
            <a:r>
              <a:rPr lang="sv-SE" sz="8800" spc="400">
                <a:solidFill>
                  <a:schemeClr val="bg1"/>
                </a:solidFill>
                <a:latin typeface="+mn-lt"/>
              </a:rPr>
              <a:t>Read</a:t>
            </a:r>
            <a:r>
              <a:rPr lang="sv-SE" sz="5400" b="0" spc="400">
                <a:solidFill>
                  <a:schemeClr val="bg1"/>
                </a:solidFill>
                <a:latin typeface="+mn-lt"/>
              </a:rPr>
              <a:t>able Code</a:t>
            </a:r>
            <a:endParaRPr lang="sv-SE" b="0" dirty="0">
              <a:latin typeface="+mn-lt"/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sv-SE" sz="2000">
                <a:solidFill>
                  <a:schemeClr val="bg1"/>
                </a:solidFill>
              </a:rPr>
              <a:t>Karin Ahlberg</a:t>
            </a:r>
          </a:p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 hidden="1">
            <a:extLst>
              <a:ext uri="{FF2B5EF4-FFF2-40B4-BE49-F238E27FC236}">
                <a16:creationId xmlns:a16="http://schemas.microsoft.com/office/drawing/2014/main" id="{E21C7F24-81F1-30E9-30DD-C31E7B98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sv-SE" noProof="0"/>
              <a:t>20XX-09-03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29BE404-E374-8F4F-8CEF-5F9777B9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sv-SE" noProof="0" smtClean="0"/>
              <a:pPr rtl="0">
                <a:spcAft>
                  <a:spcPts val="600"/>
                </a:spcAft>
              </a:pPr>
              <a:t>10</a:t>
            </a:fld>
            <a:endParaRPr lang="sv-SE" noProof="0"/>
          </a:p>
        </p:txBody>
      </p:sp>
      <p:sp>
        <p:nvSpPr>
          <p:cNvPr id="6" name="Rubrik 2">
            <a:extLst>
              <a:ext uri="{FF2B5EF4-FFF2-40B4-BE49-F238E27FC236}">
                <a16:creationId xmlns:a16="http://schemas.microsoft.com/office/drawing/2014/main" id="{8CA139C2-2E85-B9DC-1697-35DBF0EA4FE2}"/>
              </a:ext>
            </a:extLst>
          </p:cNvPr>
          <p:cNvSpPr txBox="1">
            <a:spLocks/>
          </p:cNvSpPr>
          <p:nvPr/>
        </p:nvSpPr>
        <p:spPr>
          <a:xfrm>
            <a:off x="576072" y="113828"/>
            <a:ext cx="5494839" cy="6502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dirty="0" err="1">
                <a:solidFill>
                  <a:schemeClr val="accent1"/>
                </a:solidFill>
              </a:rPr>
              <a:t>Embeded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state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2" name="Platshållare för sidfot 4">
            <a:extLst>
              <a:ext uri="{FF2B5EF4-FFF2-40B4-BE49-F238E27FC236}">
                <a16:creationId xmlns:a16="http://schemas.microsoft.com/office/drawing/2014/main" id="{D66077D7-FBD7-5BBF-C396-774EBEA63BB5}"/>
              </a:ext>
            </a:extLst>
          </p:cNvPr>
          <p:cNvSpPr txBox="1">
            <a:spLocks/>
          </p:cNvSpPr>
          <p:nvPr/>
        </p:nvSpPr>
        <p:spPr>
          <a:xfrm>
            <a:off x="74612" y="6433568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READable code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831ADE5-A9E4-73ED-7FA3-2520113E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4038555"/>
            <a:ext cx="7906853" cy="1695687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AF80A4CA-C893-91AE-2A65-F0672955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" y="878625"/>
            <a:ext cx="661127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CAD8118D-C1D4-0AE4-30CE-62C3C8826717}"/>
              </a:ext>
            </a:extLst>
          </p:cNvPr>
          <p:cNvSpPr/>
          <p:nvPr/>
        </p:nvSpPr>
        <p:spPr>
          <a:xfrm>
            <a:off x="771987" y="1364385"/>
            <a:ext cx="7675419" cy="164561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Distinguish</a:t>
            </a: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between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what</a:t>
            </a: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you do and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how</a:t>
            </a: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you do it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0C3BF4C-4645-1EFC-E999-7C0F633D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87" y="-4893"/>
            <a:ext cx="8534400" cy="1090085"/>
          </a:xfrm>
        </p:spPr>
        <p:txBody>
          <a:bodyPr>
            <a:normAutofit/>
          </a:bodyPr>
          <a:lstStyle/>
          <a:p>
            <a:r>
              <a:rPr lang="sv-SE" dirty="0" err="1">
                <a:solidFill>
                  <a:schemeClr val="accent1"/>
                </a:solidFill>
              </a:rPr>
              <a:t>Abstraction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level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matters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CF0E065-A38C-AFE0-3A08-A8293A97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sv-SE" noProof="0" smtClean="0"/>
              <a:pPr rtl="0">
                <a:spcAft>
                  <a:spcPts val="600"/>
                </a:spcAft>
              </a:pPr>
              <a:t>11</a:t>
            </a:fld>
            <a:endParaRPr lang="sv-SE" noProof="0"/>
          </a:p>
        </p:txBody>
      </p:sp>
      <p:sp>
        <p:nvSpPr>
          <p:cNvPr id="4" name="Platshållare för datum 3" hidden="1">
            <a:extLst>
              <a:ext uri="{FF2B5EF4-FFF2-40B4-BE49-F238E27FC236}">
                <a16:creationId xmlns:a16="http://schemas.microsoft.com/office/drawing/2014/main" id="{BD87CB25-995E-5B4B-BB16-43D0AFB2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sv-SE" noProof="0"/>
              <a:t>20XX-09-03</a:t>
            </a: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B1A1A05C-B43A-6B33-BC78-9B5556180765}"/>
              </a:ext>
            </a:extLst>
          </p:cNvPr>
          <p:cNvSpPr/>
          <p:nvPr/>
        </p:nvSpPr>
        <p:spPr>
          <a:xfrm>
            <a:off x="771988" y="3568382"/>
            <a:ext cx="7675419" cy="164561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spc="400" dirty="0">
                <a:solidFill>
                  <a:schemeClr val="tx2"/>
                </a:solidFill>
              </a:rPr>
              <a:t>Entire method with the </a:t>
            </a:r>
          </a:p>
          <a:p>
            <a:r>
              <a:rPr lang="en-US" sz="2800" spc="400" dirty="0">
                <a:solidFill>
                  <a:schemeClr val="tx2"/>
                </a:solidFill>
              </a:rPr>
              <a:t>same </a:t>
            </a:r>
            <a:r>
              <a:rPr lang="en-US" sz="2800" spc="400" dirty="0">
                <a:solidFill>
                  <a:schemeClr val="tx1"/>
                </a:solidFill>
              </a:rPr>
              <a:t>level of detail</a:t>
            </a:r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23BC9786-A143-B093-6E81-1C6799F8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041" y="6329218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 dirty="0" err="1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422297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FB3156-DC99-E96F-AABF-A6CAE42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144" y="5578475"/>
            <a:ext cx="1057301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ubrik 2">
            <a:extLst>
              <a:ext uri="{FF2B5EF4-FFF2-40B4-BE49-F238E27FC236}">
                <a16:creationId xmlns:a16="http://schemas.microsoft.com/office/drawing/2014/main" id="{0E0067B0-AD71-8C81-4EB6-61621D5E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7" y="186089"/>
            <a:ext cx="6836458" cy="1726933"/>
          </a:xfrm>
          <a:noFill/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Distinguish between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what you do and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how you do it</a:t>
            </a:r>
            <a:endParaRPr lang="sv-SE" dirty="0">
              <a:solidFill>
                <a:schemeClr val="accent1"/>
              </a:solidFill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9B7FD7FD-691C-3F8A-46F8-33E9C513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4" y="4381388"/>
            <a:ext cx="4086795" cy="1600423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0DE5C3C2-4B85-E286-D587-6B0031E7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04" y="2326897"/>
            <a:ext cx="3029373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6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FB3156-DC99-E96F-AABF-A6CAE42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144" y="5578475"/>
            <a:ext cx="1057301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ubrik 2">
            <a:extLst>
              <a:ext uri="{FF2B5EF4-FFF2-40B4-BE49-F238E27FC236}">
                <a16:creationId xmlns:a16="http://schemas.microsoft.com/office/drawing/2014/main" id="{0E0067B0-AD71-8C81-4EB6-61621D5E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6" y="158789"/>
            <a:ext cx="6836458" cy="609186"/>
          </a:xfrm>
          <a:noFill/>
        </p:spPr>
        <p:txBody>
          <a:bodyPr>
            <a:noAutofit/>
          </a:bodyPr>
          <a:lstStyle/>
          <a:p>
            <a:r>
              <a:rPr lang="sv-SE" dirty="0">
                <a:solidFill>
                  <a:schemeClr val="accent1"/>
                </a:solidFill>
              </a:rPr>
              <a:t>Same </a:t>
            </a:r>
            <a:r>
              <a:rPr lang="sv-SE" dirty="0" err="1">
                <a:solidFill>
                  <a:schemeClr val="accent1"/>
                </a:solidFill>
              </a:rPr>
              <a:t>level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of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details</a:t>
            </a:r>
            <a:endParaRPr lang="sv-SE" dirty="0">
              <a:solidFill>
                <a:schemeClr val="accent1"/>
              </a:solidFill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EF6898F-C1A2-63EC-1310-DF5FB980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3" y="1083694"/>
            <a:ext cx="3229426" cy="181952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39CDB933-E2C3-BD7D-F344-82274804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3" y="3504998"/>
            <a:ext cx="400105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CAD8118D-C1D4-0AE4-30CE-62C3C8826717}"/>
              </a:ext>
            </a:extLst>
          </p:cNvPr>
          <p:cNvSpPr/>
          <p:nvPr/>
        </p:nvSpPr>
        <p:spPr>
          <a:xfrm>
            <a:off x="771987" y="1364385"/>
            <a:ext cx="7675419" cy="164561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Single point of </a:t>
            </a: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validate</a:t>
            </a: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data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0C3BF4C-4645-1EFC-E999-7C0F633D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87" y="25622"/>
            <a:ext cx="8534400" cy="1145503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chemeClr val="accent1"/>
                </a:solidFill>
              </a:rPr>
              <a:t>Data </a:t>
            </a:r>
            <a:r>
              <a:rPr lang="sv-SE" dirty="0" err="1">
                <a:solidFill>
                  <a:schemeClr val="accent1"/>
                </a:solidFill>
              </a:rPr>
              <a:t>protection</a:t>
            </a:r>
            <a:r>
              <a:rPr lang="sv-SE" dirty="0">
                <a:solidFill>
                  <a:schemeClr val="accent1"/>
                </a:solidFill>
              </a:rPr>
              <a:t> by </a:t>
            </a:r>
            <a:r>
              <a:rPr lang="sv-SE" dirty="0" err="1">
                <a:solidFill>
                  <a:schemeClr val="accent1"/>
                </a:solidFill>
              </a:rPr>
              <a:t>guard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CF0E065-A38C-AFE0-3A08-A8293A97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sv-SE" noProof="0" smtClean="0"/>
              <a:pPr rtl="0">
                <a:spcAft>
                  <a:spcPts val="600"/>
                </a:spcAft>
              </a:pPr>
              <a:t>14</a:t>
            </a:fld>
            <a:endParaRPr lang="sv-SE" noProof="0"/>
          </a:p>
        </p:txBody>
      </p:sp>
      <p:sp>
        <p:nvSpPr>
          <p:cNvPr id="4" name="Platshållare för datum 3" hidden="1">
            <a:extLst>
              <a:ext uri="{FF2B5EF4-FFF2-40B4-BE49-F238E27FC236}">
                <a16:creationId xmlns:a16="http://schemas.microsoft.com/office/drawing/2014/main" id="{BD87CB25-995E-5B4B-BB16-43D0AFB2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sv-SE" noProof="0"/>
              <a:t>20XX-09-03</a:t>
            </a: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B1A1A05C-B43A-6B33-BC78-9B5556180765}"/>
              </a:ext>
            </a:extLst>
          </p:cNvPr>
          <p:cNvSpPr/>
          <p:nvPr/>
        </p:nvSpPr>
        <p:spPr>
          <a:xfrm>
            <a:off x="771988" y="3568382"/>
            <a:ext cx="7675419" cy="164561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spc="400" dirty="0">
                <a:solidFill>
                  <a:schemeClr val="tx2"/>
                </a:solidFill>
              </a:rPr>
              <a:t>Single point of </a:t>
            </a:r>
            <a:r>
              <a:rPr lang="en-US" sz="2800" spc="400" dirty="0">
                <a:solidFill>
                  <a:schemeClr val="tx1"/>
                </a:solidFill>
              </a:rPr>
              <a:t>correct</a:t>
            </a:r>
            <a:r>
              <a:rPr lang="en-US" sz="2800" spc="400" dirty="0">
                <a:solidFill>
                  <a:schemeClr val="tx2"/>
                </a:solidFill>
              </a:rPr>
              <a:t> data</a:t>
            </a:r>
          </a:p>
        </p:txBody>
      </p:sp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2775C3A3-E1A2-BD8B-3DBA-C52AE9AD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1459" y="6366164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 dirty="0" err="1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45128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52E29E8-47E5-9C3F-9475-E7ACDD89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18360" y="6172200"/>
            <a:ext cx="1386251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8CD13BAE-E5D3-4CC3-953D-8B06DCE84585}" type="datetime1">
              <a:rPr lang="en-US" b="0" i="0" kern="120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1/28/2024</a:t>
            </a:fld>
            <a:endParaRPr lang="en-US" b="0" i="0" kern="1200">
              <a:solidFill>
                <a:schemeClr val="tx1">
                  <a:alpha val="6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FB3156-DC99-E96F-AABF-A6CAE42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144" y="5578475"/>
            <a:ext cx="1057301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ubrik 2">
            <a:extLst>
              <a:ext uri="{FF2B5EF4-FFF2-40B4-BE49-F238E27FC236}">
                <a16:creationId xmlns:a16="http://schemas.microsoft.com/office/drawing/2014/main" id="{0E0067B0-AD71-8C81-4EB6-61621D5E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6" y="158788"/>
            <a:ext cx="5703536" cy="1306027"/>
          </a:xfrm>
          <a:noFill/>
        </p:spPr>
        <p:txBody>
          <a:bodyPr>
            <a:noAutofit/>
          </a:bodyPr>
          <a:lstStyle/>
          <a:p>
            <a:r>
              <a:rPr lang="sv-SE" dirty="0">
                <a:solidFill>
                  <a:schemeClr val="accent1"/>
                </a:solidFill>
              </a:rPr>
              <a:t>Data </a:t>
            </a:r>
            <a:r>
              <a:rPr lang="sv-SE" dirty="0" err="1">
                <a:solidFill>
                  <a:schemeClr val="accent1"/>
                </a:solidFill>
              </a:rPr>
              <a:t>protection</a:t>
            </a:r>
            <a:r>
              <a:rPr lang="sv-SE" dirty="0">
                <a:solidFill>
                  <a:schemeClr val="accent1"/>
                </a:solidFill>
              </a:rPr>
              <a:t> by </a:t>
            </a:r>
            <a:r>
              <a:rPr lang="sv-SE" dirty="0" err="1">
                <a:solidFill>
                  <a:schemeClr val="accent1"/>
                </a:solidFill>
              </a:rPr>
              <a:t>guard</a:t>
            </a:r>
            <a:endParaRPr lang="sv-SE" dirty="0">
              <a:solidFill>
                <a:schemeClr val="accent1"/>
              </a:solidFill>
            </a:endParaRP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7CC92E7-50DF-E610-8AB5-322609FF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6" y="1573951"/>
            <a:ext cx="5382376" cy="455358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982C35F-4775-9B7D-57F7-3403758AA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59" y="1259582"/>
            <a:ext cx="463932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9BA574-7545-94A3-55B8-BE977329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568" y="2580005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sv-SE" sz="7300" dirty="0" err="1"/>
              <a:t>READ</a:t>
            </a:r>
            <a:r>
              <a:rPr lang="sv-SE" dirty="0" err="1"/>
              <a:t>able</a:t>
            </a:r>
            <a:r>
              <a:rPr lang="sv-SE" dirty="0"/>
              <a:t> kod</a:t>
            </a:r>
            <a:br>
              <a:rPr lang="sv-SE" dirty="0"/>
            </a:b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22EB42-D021-1AFA-3FEF-B8F9F7EA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7216" y="3813239"/>
            <a:ext cx="3630168" cy="365125"/>
          </a:xfrm>
        </p:spPr>
        <p:txBody>
          <a:bodyPr/>
          <a:lstStyle/>
          <a:p>
            <a:pPr rtl="0"/>
            <a:r>
              <a:rPr lang="sv-SE" sz="1200" b="1" cap="all" spc="100" dirty="0" err="1">
                <a:solidFill>
                  <a:schemeClr val="bg1"/>
                </a:solidFill>
              </a:rPr>
              <a:t>Dont</a:t>
            </a:r>
            <a:r>
              <a:rPr lang="sv-SE" noProof="0" dirty="0"/>
              <a:t> </a:t>
            </a:r>
            <a:r>
              <a:rPr lang="sv-SE" sz="1200" b="1" cap="all" spc="100" dirty="0" err="1">
                <a:solidFill>
                  <a:schemeClr val="bg1"/>
                </a:solidFill>
              </a:rPr>
              <a:t>repeat</a:t>
            </a:r>
            <a:r>
              <a:rPr lang="sv-SE" noProof="0" dirty="0"/>
              <a:t> </a:t>
            </a:r>
            <a:r>
              <a:rPr lang="sv-SE" sz="1200" b="1" cap="all" spc="100" dirty="0" err="1">
                <a:solidFill>
                  <a:schemeClr val="bg1"/>
                </a:solidFill>
              </a:rPr>
              <a:t>yourself</a:t>
            </a:r>
            <a:endParaRPr lang="sv-SE" sz="1200" b="1" cap="all" spc="100" dirty="0">
              <a:solidFill>
                <a:schemeClr val="bg1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A0C3A0D-7389-A774-4570-F07B899C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pPr rtl="0"/>
              <a:t>16</a:t>
            </a:fld>
            <a:endParaRPr lang="sv-SE" noProof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B61C23B6-C9E5-6F2C-F1AB-078F3BD1B765}"/>
              </a:ext>
            </a:extLst>
          </p:cNvPr>
          <p:cNvSpPr txBox="1">
            <a:spLocks/>
          </p:cNvSpPr>
          <p:nvPr/>
        </p:nvSpPr>
        <p:spPr>
          <a:xfrm>
            <a:off x="2696972" y="1233170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aint</a:t>
            </a:r>
            <a:r>
              <a:rPr lang="sv-SE" dirty="0"/>
              <a:t> gona </a:t>
            </a:r>
            <a:r>
              <a:rPr lang="sv-SE" dirty="0" err="1"/>
              <a:t>need</a:t>
            </a:r>
            <a:r>
              <a:rPr lang="sv-SE" dirty="0"/>
              <a:t> it</a:t>
            </a:r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D5F2AA28-47AD-7CC8-B9D7-B83161AAA104}"/>
              </a:ext>
            </a:extLst>
          </p:cNvPr>
          <p:cNvSpPr txBox="1">
            <a:spLocks/>
          </p:cNvSpPr>
          <p:nvPr/>
        </p:nvSpPr>
        <p:spPr>
          <a:xfrm>
            <a:off x="995503" y="4021420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SOLID</a:t>
            </a:r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3A59EC7B-9AC8-D901-010C-7EF35D7EE730}"/>
              </a:ext>
            </a:extLst>
          </p:cNvPr>
          <p:cNvSpPr txBox="1">
            <a:spLocks/>
          </p:cNvSpPr>
          <p:nvPr/>
        </p:nvSpPr>
        <p:spPr>
          <a:xfrm>
            <a:off x="-216942" y="3133289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Test driven </a:t>
            </a:r>
            <a:r>
              <a:rPr lang="sv-SE" dirty="0" err="1"/>
              <a:t>development</a:t>
            </a:r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2C2F1113-1203-F645-183C-8DFDD6D66AD7}"/>
              </a:ext>
            </a:extLst>
          </p:cNvPr>
          <p:cNvSpPr txBox="1">
            <a:spLocks/>
          </p:cNvSpPr>
          <p:nvPr/>
        </p:nvSpPr>
        <p:spPr>
          <a:xfrm>
            <a:off x="658368" y="1879981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Understanding</a:t>
            </a:r>
            <a:r>
              <a:rPr lang="sv-SE" dirty="0"/>
              <a:t> is </a:t>
            </a:r>
            <a:r>
              <a:rPr lang="sv-SE" dirty="0" err="1"/>
              <a:t>everything</a:t>
            </a:r>
            <a:endParaRPr lang="sv-SE" dirty="0"/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F697BF56-39CD-9928-F0E0-2796DB2275C5}"/>
              </a:ext>
            </a:extLst>
          </p:cNvPr>
          <p:cNvSpPr txBox="1">
            <a:spLocks/>
          </p:cNvSpPr>
          <p:nvPr/>
        </p:nvSpPr>
        <p:spPr>
          <a:xfrm>
            <a:off x="5813552" y="4180201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Dont</a:t>
            </a:r>
            <a:r>
              <a:rPr lang="sv-SE" dirty="0"/>
              <a:t> be to </a:t>
            </a:r>
            <a:r>
              <a:rPr lang="sv-SE" dirty="0" err="1"/>
              <a:t>generic</a:t>
            </a:r>
            <a:endParaRPr lang="sv-SE" dirty="0"/>
          </a:p>
        </p:txBody>
      </p:sp>
      <p:sp>
        <p:nvSpPr>
          <p:cNvPr id="12" name="Platshållare för sidfot 4">
            <a:extLst>
              <a:ext uri="{FF2B5EF4-FFF2-40B4-BE49-F238E27FC236}">
                <a16:creationId xmlns:a16="http://schemas.microsoft.com/office/drawing/2014/main" id="{40CF2D4A-E22B-B0BE-8C5C-A633CD0D1AF1}"/>
              </a:ext>
            </a:extLst>
          </p:cNvPr>
          <p:cNvSpPr txBox="1">
            <a:spLocks/>
          </p:cNvSpPr>
          <p:nvPr/>
        </p:nvSpPr>
        <p:spPr>
          <a:xfrm>
            <a:off x="6657848" y="4612509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reason</a:t>
            </a:r>
            <a:r>
              <a:rPr lang="sv-SE" dirty="0"/>
              <a:t> to </a:t>
            </a:r>
            <a:r>
              <a:rPr lang="sv-SE" dirty="0" err="1"/>
              <a:t>change</a:t>
            </a:r>
            <a:endParaRPr lang="sv-SE" dirty="0"/>
          </a:p>
        </p:txBody>
      </p:sp>
      <p:sp>
        <p:nvSpPr>
          <p:cNvPr id="13" name="Platshållare för sidfot 4">
            <a:extLst>
              <a:ext uri="{FF2B5EF4-FFF2-40B4-BE49-F238E27FC236}">
                <a16:creationId xmlns:a16="http://schemas.microsoft.com/office/drawing/2014/main" id="{D646B55A-B4A6-F3A6-4424-4F67429115E7}"/>
              </a:ext>
            </a:extLst>
          </p:cNvPr>
          <p:cNvSpPr txBox="1">
            <a:spLocks/>
          </p:cNvSpPr>
          <p:nvPr/>
        </p:nvSpPr>
        <p:spPr>
          <a:xfrm>
            <a:off x="7475220" y="1114299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programming</a:t>
            </a:r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0DBB4821-C8D9-308E-5F88-0F2330122ED3}"/>
              </a:ext>
            </a:extLst>
          </p:cNvPr>
          <p:cNvSpPr txBox="1">
            <a:spLocks/>
          </p:cNvSpPr>
          <p:nvPr/>
        </p:nvSpPr>
        <p:spPr>
          <a:xfrm>
            <a:off x="1350264" y="5025706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Design </a:t>
            </a:r>
            <a:r>
              <a:rPr lang="sv-SE" dirty="0" err="1"/>
              <a:t>matters</a:t>
            </a:r>
            <a:endParaRPr lang="sv-SE" dirty="0"/>
          </a:p>
        </p:txBody>
      </p:sp>
      <p:sp>
        <p:nvSpPr>
          <p:cNvPr id="15" name="Platshållare för sidfot 4">
            <a:extLst>
              <a:ext uri="{FF2B5EF4-FFF2-40B4-BE49-F238E27FC236}">
                <a16:creationId xmlns:a16="http://schemas.microsoft.com/office/drawing/2014/main" id="{906698CD-0778-FA75-18AE-B79A7D6C1CCE}"/>
              </a:ext>
            </a:extLst>
          </p:cNvPr>
          <p:cNvSpPr txBox="1">
            <a:spLocks/>
          </p:cNvSpPr>
          <p:nvPr/>
        </p:nvSpPr>
        <p:spPr>
          <a:xfrm>
            <a:off x="214884" y="759843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Principle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suprise</a:t>
            </a:r>
            <a:endParaRPr lang="sv-SE" dirty="0"/>
          </a:p>
        </p:txBody>
      </p:sp>
      <p:sp>
        <p:nvSpPr>
          <p:cNvPr id="16" name="Platshållare för sidfot 4">
            <a:extLst>
              <a:ext uri="{FF2B5EF4-FFF2-40B4-BE49-F238E27FC236}">
                <a16:creationId xmlns:a16="http://schemas.microsoft.com/office/drawing/2014/main" id="{7607A729-F149-10B1-D971-F558C2811D0D}"/>
              </a:ext>
            </a:extLst>
          </p:cNvPr>
          <p:cNvSpPr txBox="1">
            <a:spLocks/>
          </p:cNvSpPr>
          <p:nvPr/>
        </p:nvSpPr>
        <p:spPr>
          <a:xfrm>
            <a:off x="8506968" y="3320729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Minimum </a:t>
            </a:r>
            <a:r>
              <a:rPr lang="sv-SE" dirty="0" err="1"/>
              <a:t>viable</a:t>
            </a:r>
            <a:r>
              <a:rPr lang="sv-SE" dirty="0"/>
              <a:t> </a:t>
            </a:r>
            <a:r>
              <a:rPr lang="sv-SE" dirty="0" err="1"/>
              <a:t>product</a:t>
            </a:r>
            <a:endParaRPr lang="sv-SE" dirty="0"/>
          </a:p>
        </p:txBody>
      </p:sp>
      <p:sp>
        <p:nvSpPr>
          <p:cNvPr id="17" name="Platshållare för sidfot 4">
            <a:extLst>
              <a:ext uri="{FF2B5EF4-FFF2-40B4-BE49-F238E27FC236}">
                <a16:creationId xmlns:a16="http://schemas.microsoft.com/office/drawing/2014/main" id="{35F078A7-F4A9-02DD-A4D1-E7D6248E3B86}"/>
              </a:ext>
            </a:extLst>
          </p:cNvPr>
          <p:cNvSpPr txBox="1">
            <a:spLocks/>
          </p:cNvSpPr>
          <p:nvPr/>
        </p:nvSpPr>
        <p:spPr>
          <a:xfrm>
            <a:off x="4012184" y="5702616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Observe</a:t>
            </a:r>
            <a:r>
              <a:rPr lang="sv-SE" dirty="0"/>
              <a:t> – decision - action</a:t>
            </a:r>
          </a:p>
        </p:txBody>
      </p:sp>
      <p:sp>
        <p:nvSpPr>
          <p:cNvPr id="18" name="Platshållare för sidfot 4">
            <a:extLst>
              <a:ext uri="{FF2B5EF4-FFF2-40B4-BE49-F238E27FC236}">
                <a16:creationId xmlns:a16="http://schemas.microsoft.com/office/drawing/2014/main" id="{B2F0F08B-D1D1-C590-9EF1-BE144F4D4EB1}"/>
              </a:ext>
            </a:extLst>
          </p:cNvPr>
          <p:cNvSpPr txBox="1">
            <a:spLocks/>
          </p:cNvSpPr>
          <p:nvPr/>
        </p:nvSpPr>
        <p:spPr>
          <a:xfrm>
            <a:off x="6657848" y="1427690"/>
            <a:ext cx="5534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Abstraction</a:t>
            </a:r>
            <a:r>
              <a:rPr lang="sv-SE" dirty="0"/>
              <a:t>  </a:t>
            </a:r>
            <a:r>
              <a:rPr lang="sv-SE" dirty="0" err="1"/>
              <a:t>encapsulation</a:t>
            </a:r>
            <a:r>
              <a:rPr lang="sv-SE" dirty="0"/>
              <a:t>  </a:t>
            </a:r>
            <a:r>
              <a:rPr lang="sv-SE" dirty="0" err="1"/>
              <a:t>polymorphism</a:t>
            </a:r>
            <a:r>
              <a:rPr lang="sv-SE" dirty="0"/>
              <a:t>  </a:t>
            </a:r>
            <a:r>
              <a:rPr lang="sv-SE" dirty="0" err="1"/>
              <a:t>inheritance</a:t>
            </a:r>
            <a:endParaRPr lang="sv-SE" dirty="0"/>
          </a:p>
        </p:txBody>
      </p:sp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182FFFD0-134F-9057-1725-122411444B0A}"/>
              </a:ext>
            </a:extLst>
          </p:cNvPr>
          <p:cNvSpPr txBox="1">
            <a:spLocks/>
          </p:cNvSpPr>
          <p:nvPr/>
        </p:nvSpPr>
        <p:spPr>
          <a:xfrm>
            <a:off x="2696972" y="4519180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Law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Demeter</a:t>
            </a:r>
            <a:endParaRPr lang="sv-SE" dirty="0"/>
          </a:p>
        </p:txBody>
      </p:sp>
      <p:sp>
        <p:nvSpPr>
          <p:cNvPr id="19" name="Platshållare för sidfot 4">
            <a:extLst>
              <a:ext uri="{FF2B5EF4-FFF2-40B4-BE49-F238E27FC236}">
                <a16:creationId xmlns:a16="http://schemas.microsoft.com/office/drawing/2014/main" id="{8359B172-A91C-7AE1-8D52-DD1D90432F14}"/>
              </a:ext>
            </a:extLst>
          </p:cNvPr>
          <p:cNvSpPr txBox="1">
            <a:spLocks/>
          </p:cNvSpPr>
          <p:nvPr/>
        </p:nvSpPr>
        <p:spPr>
          <a:xfrm>
            <a:off x="4280916" y="566611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Perfect</a:t>
            </a:r>
            <a:r>
              <a:rPr lang="sv-SE" dirty="0"/>
              <a:t> is the </a:t>
            </a:r>
            <a:r>
              <a:rPr lang="sv-SE" dirty="0" err="1"/>
              <a:t>enemy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good</a:t>
            </a:r>
            <a:endParaRPr lang="sv-SE" dirty="0"/>
          </a:p>
        </p:txBody>
      </p:sp>
      <p:sp>
        <p:nvSpPr>
          <p:cNvPr id="20" name="Platshållare för sidfot 4">
            <a:extLst>
              <a:ext uri="{FF2B5EF4-FFF2-40B4-BE49-F238E27FC236}">
                <a16:creationId xmlns:a16="http://schemas.microsoft.com/office/drawing/2014/main" id="{F6161187-6409-ED33-AEC3-6588EAADC01B}"/>
              </a:ext>
            </a:extLst>
          </p:cNvPr>
          <p:cNvSpPr txBox="1">
            <a:spLocks/>
          </p:cNvSpPr>
          <p:nvPr/>
        </p:nvSpPr>
        <p:spPr>
          <a:xfrm>
            <a:off x="7208145" y="2349515"/>
            <a:ext cx="4471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sv-se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Command-query</a:t>
            </a:r>
            <a:r>
              <a:rPr lang="sv-SE" dirty="0"/>
              <a:t> </a:t>
            </a:r>
            <a:r>
              <a:rPr lang="sv-SE" dirty="0" err="1"/>
              <a:t>responsibility</a:t>
            </a:r>
            <a:r>
              <a:rPr lang="sv-SE" dirty="0"/>
              <a:t> segregation</a:t>
            </a:r>
          </a:p>
        </p:txBody>
      </p:sp>
    </p:spTree>
    <p:extLst>
      <p:ext uri="{BB962C8B-B14F-4D97-AF65-F5344CB8AC3E}">
        <p14:creationId xmlns:p14="http://schemas.microsoft.com/office/powerpoint/2010/main" val="361948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9E7148-A36C-6221-B326-870E8895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12" y="6359256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 dirty="0" err="1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FB3156-DC99-E96F-AABF-A6CAE42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144" y="5578475"/>
            <a:ext cx="1057301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ubrik 2">
            <a:extLst>
              <a:ext uri="{FF2B5EF4-FFF2-40B4-BE49-F238E27FC236}">
                <a16:creationId xmlns:a16="http://schemas.microsoft.com/office/drawing/2014/main" id="{0E0067B0-AD71-8C81-4EB6-61621D5E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6" y="158788"/>
            <a:ext cx="5703536" cy="774085"/>
          </a:xfrm>
          <a:noFill/>
        </p:spPr>
        <p:txBody>
          <a:bodyPr>
            <a:noAutofit/>
          </a:bodyPr>
          <a:lstStyle/>
          <a:p>
            <a:r>
              <a:rPr lang="sv-SE" dirty="0">
                <a:solidFill>
                  <a:schemeClr val="accent1"/>
                </a:solidFill>
              </a:rPr>
              <a:t>HOW?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CFA3FFA-33F0-8713-8286-98E0DFDC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61" y="1335763"/>
            <a:ext cx="3381847" cy="2810267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176B7C67-5D4E-454A-8A6A-9F572FADE7D5}"/>
              </a:ext>
            </a:extLst>
          </p:cNvPr>
          <p:cNvSpPr txBox="1"/>
          <p:nvPr/>
        </p:nvSpPr>
        <p:spPr>
          <a:xfrm>
            <a:off x="347993" y="1335763"/>
            <a:ext cx="6108568" cy="2479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chemeClr val="accent1"/>
                </a:solidFill>
              </a:rPr>
              <a:t>Start</a:t>
            </a:r>
          </a:p>
          <a:p>
            <a:pPr marL="342900" indent="-342900">
              <a:lnSpc>
                <a:spcPct val="150000"/>
              </a:lnSpc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chemeClr val="accent1"/>
                </a:solidFill>
              </a:rPr>
              <a:t>Continue</a:t>
            </a:r>
          </a:p>
          <a:p>
            <a:pPr marL="342900" indent="-342900">
              <a:lnSpc>
                <a:spcPct val="150000"/>
              </a:lnSpc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chemeClr val="accent1"/>
                </a:solidFill>
              </a:rPr>
              <a:t>Redo</a:t>
            </a:r>
          </a:p>
        </p:txBody>
      </p:sp>
    </p:spTree>
    <p:extLst>
      <p:ext uri="{BB962C8B-B14F-4D97-AF65-F5344CB8AC3E}">
        <p14:creationId xmlns:p14="http://schemas.microsoft.com/office/powerpoint/2010/main" val="362275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bild 8" descr="berg vid solnedgå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latshållare för bild 10" descr="berg vid solnedgå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pic>
        <p:nvPicPr>
          <p:cNvPr id="13" name="Platshållare för bild 12" descr="berg under natthimmel strax före gryni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pic>
        <p:nvPicPr>
          <p:cNvPr id="15" name="Platshållare för bild 14" descr="berg under nästa skymningshimmel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6" r="16"/>
          <a:stretch/>
        </p:blipFill>
        <p:spPr/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dirty="0"/>
              <a:t>Tack</a:t>
            </a:r>
          </a:p>
        </p:txBody>
      </p:sp>
      <p:sp>
        <p:nvSpPr>
          <p:cNvPr id="22" name="Platshållare för datum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sv-SE" dirty="0"/>
              <a:t>2023</a:t>
            </a:r>
          </a:p>
        </p:txBody>
      </p:sp>
      <p:sp>
        <p:nvSpPr>
          <p:cNvPr id="23" name="Platshållare för sidfot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sz="1400" b="0" dirty="0"/>
              <a:t>READ</a:t>
            </a:r>
            <a:r>
              <a:rPr lang="sv-SE" b="0" noProof="0" dirty="0" err="1"/>
              <a:t>able</a:t>
            </a:r>
            <a:r>
              <a:rPr lang="sv-SE" b="0" noProof="0" dirty="0"/>
              <a:t> kod</a:t>
            </a:r>
          </a:p>
        </p:txBody>
      </p:sp>
      <p:sp>
        <p:nvSpPr>
          <p:cNvPr id="24" name="Platshållare för bildnumm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sv-SE" smtClean="0"/>
              <a:pPr rtl="0"/>
              <a:t>18</a:t>
            </a:fld>
            <a:endParaRPr lang="sv-SE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sv-SE" dirty="0"/>
              <a:t>Karin Ahlberg</a:t>
            </a:r>
          </a:p>
          <a:p>
            <a:pPr rtl="0"/>
            <a:r>
              <a:rPr lang="sv-SE" dirty="0"/>
              <a:t>karah848@gmail.com</a:t>
            </a:r>
          </a:p>
          <a:p>
            <a:pPr rtl="0"/>
            <a:endParaRPr lang="sv-SE" dirty="0"/>
          </a:p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D3B5DF1-B2CB-87F3-4E1B-FD1D92A9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D7172F9-C6D3-EDBE-393B-2E96702F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E323D63-010E-CAC2-1C90-8F2DD669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19</a:t>
            </a:fld>
            <a:endParaRPr lang="sv-SE" noProof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39C5482-2BBC-D204-89AA-8E98D39E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58" y="456285"/>
            <a:ext cx="2943636" cy="3391373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AF8517FD-BBD5-27BC-5195-17758A76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8" y="394292"/>
            <a:ext cx="1829055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5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8E7217C2-6E04-359D-8AA2-3D4FB24AB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944"/>
            <a:ext cx="12192000" cy="349134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D00AEFA-BCA4-4379-5F23-C6209F70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010" y="5346197"/>
            <a:ext cx="1295581" cy="123842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BDB0F5E-5293-EFB3-DEA7-0DC2E4A63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247" y="5546881"/>
            <a:ext cx="1629362" cy="1046196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37328DFC-9B53-79EC-26E8-2AFF86A2D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047" y="104249"/>
            <a:ext cx="1157800" cy="1269517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37EA663A-427F-9351-689E-33B315DA7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99" y="4563505"/>
            <a:ext cx="1537044" cy="2069737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524CA82E-7C6F-B476-53A1-6E6A75D8A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276729" y="5095433"/>
            <a:ext cx="1865428" cy="1210189"/>
          </a:xfrm>
          <a:prstGeom prst="rect">
            <a:avLst/>
          </a:prstGeom>
        </p:spPr>
      </p:pic>
      <p:pic>
        <p:nvPicPr>
          <p:cNvPr id="25" name="Bildobjekt 24">
            <a:extLst>
              <a:ext uri="{FF2B5EF4-FFF2-40B4-BE49-F238E27FC236}">
                <a16:creationId xmlns:a16="http://schemas.microsoft.com/office/drawing/2014/main" id="{6F38224E-CEA6-698A-00DB-D7AF81D86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0107" y="5423927"/>
            <a:ext cx="2435662" cy="1209315"/>
          </a:xfrm>
          <a:prstGeom prst="rect">
            <a:avLst/>
          </a:prstGeom>
        </p:spPr>
      </p:pic>
      <p:pic>
        <p:nvPicPr>
          <p:cNvPr id="27" name="Bildobjekt 26">
            <a:extLst>
              <a:ext uri="{FF2B5EF4-FFF2-40B4-BE49-F238E27FC236}">
                <a16:creationId xmlns:a16="http://schemas.microsoft.com/office/drawing/2014/main" id="{9E1F3DD3-B235-92B6-C80C-3EE979923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1459" y="5522277"/>
            <a:ext cx="1864388" cy="1070800"/>
          </a:xfrm>
          <a:prstGeom prst="rect">
            <a:avLst/>
          </a:prstGeom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BA53C8F3-40CA-D21F-AAE7-EB5920F21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2606" y="66205"/>
            <a:ext cx="3220985" cy="16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24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D3B5DF1-B2CB-87F3-4E1B-FD1D92A9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D7172F9-C6D3-EDBE-393B-2E96702F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E323D63-010E-CAC2-1C90-8F2DD669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20</a:t>
            </a:fld>
            <a:endParaRPr lang="sv-SE" noProof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E4E8410E-A3D2-9520-157A-9E65CAA4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90021"/>
            <a:ext cx="1058375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D3B5DF1-B2CB-87F3-4E1B-FD1D92A9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sv-SE" noProof="0"/>
              <a:t>20XX-09-03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D7172F9-C6D3-EDBE-393B-2E96702F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noProof="0"/>
              <a:t>Presentationens rubrik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E323D63-010E-CAC2-1C90-8F2DD669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t>21</a:t>
            </a:fld>
            <a:endParaRPr lang="sv-SE" noProof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09E6CBB-BCAA-8458-49E5-4E65784E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804496"/>
            <a:ext cx="685895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3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E1DCAA0-B393-7080-111A-7BA80671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79" y="136525"/>
            <a:ext cx="6190488" cy="609186"/>
          </a:xfrm>
          <a:noFill/>
        </p:spPr>
        <p:txBody>
          <a:bodyPr>
            <a:noAutofit/>
          </a:bodyPr>
          <a:lstStyle/>
          <a:p>
            <a:r>
              <a:rPr lang="sv-SE" sz="3600" dirty="0">
                <a:solidFill>
                  <a:schemeClr val="accent1"/>
                </a:solidFill>
              </a:rPr>
              <a:t>Exempel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E4DD458-22FA-4503-3C81-FCA83262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v-SE" sz="1400" noProof="0" dirty="0" err="1"/>
              <a:t>READ</a:t>
            </a:r>
            <a:r>
              <a:rPr lang="sv-SE" b="0" noProof="0" dirty="0" err="1"/>
              <a:t>able</a:t>
            </a:r>
            <a:r>
              <a:rPr lang="sv-SE" b="0" noProof="0" dirty="0"/>
              <a:t> kod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C0F625-74A8-912C-3221-D3E867B6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sv-SE" noProof="0" smtClean="0"/>
              <a:pPr rtl="0"/>
              <a:t>22</a:t>
            </a:fld>
            <a:endParaRPr lang="sv-SE" noProof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03333796-1252-2F04-FA31-A7346542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372" y="0"/>
            <a:ext cx="9087852" cy="6858000"/>
          </a:xfrm>
          <a:prstGeom prst="rect">
            <a:avLst/>
          </a:prstGeom>
        </p:spPr>
      </p:pic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DB091CAF-F361-B49A-3146-8F77F2B4C43D}"/>
              </a:ext>
            </a:extLst>
          </p:cNvPr>
          <p:cNvSpPr txBox="1">
            <a:spLocks/>
          </p:cNvSpPr>
          <p:nvPr/>
        </p:nvSpPr>
        <p:spPr>
          <a:xfrm>
            <a:off x="112776" y="64928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 baseline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READable code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1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37214A4-997B-4C95-951E-08E1B51B5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6965285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400" dirty="0"/>
              <a:t>Code is read more than it is written</a:t>
            </a:r>
            <a:endParaRPr lang="en-US" sz="4800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5A527EB9-3157-9195-E8FA-49AAF708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2195609"/>
            <a:ext cx="3152439" cy="2466783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07A8868-805D-4C18-8A8B-4817BA9F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F59EB9-1EAB-47CE-AC8B-8EFD96929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786ADE-071C-435B-81E3-54A82DD5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46AF6B-37AC-410E-9A0A-2F70B937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EF4DD0-8A5B-40F1-88BA-ABE5ADE4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A5EA8C-8F33-4994-A748-233E839E4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24E0BB00-50E1-8ACF-88F7-9C592211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 code</a:t>
            </a:r>
            <a:endParaRPr lang="en-US" sz="1000" b="0" i="0" kern="1200" dirty="0">
              <a:solidFill>
                <a:schemeClr val="tx1">
                  <a:alpha val="6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507F46C-B1BD-DCCA-1388-6C91285E8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589" y="1340628"/>
            <a:ext cx="4497180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The Cost OF owning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a mess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0D8E495-4071-D7CA-8D5B-2BADB26C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17" y="2058232"/>
            <a:ext cx="5450437" cy="2411817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46007BFF-41CC-7301-A780-93AA55A9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4857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 dirty="0" err="1">
                <a:solidFill>
                  <a:schemeClr val="bg2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sz="1000" b="0" i="0" kern="1200" dirty="0">
                <a:solidFill>
                  <a:schemeClr val="bg2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25106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A3A76A-4B4C-456C-9E11-7C85352E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0" i="0" dirty="0">
                <a:solidFill>
                  <a:schemeClr val="accent1"/>
                </a:solidFill>
                <a:effectLst/>
                <a:latin typeface="+mn-lt"/>
              </a:rPr>
              <a:t>Code where </a:t>
            </a:r>
            <a:br>
              <a:rPr lang="en-US" sz="4100" b="0" i="0" dirty="0">
                <a:solidFill>
                  <a:schemeClr val="accent1"/>
                </a:solidFill>
                <a:effectLst/>
                <a:latin typeface="+mn-lt"/>
              </a:rPr>
            </a:br>
            <a:r>
              <a:rPr lang="en-US" sz="4100" b="0" i="0" dirty="0">
                <a:solidFill>
                  <a:schemeClr val="accent1"/>
                </a:solidFill>
                <a:effectLst/>
                <a:latin typeface="+mn-lt"/>
              </a:rPr>
              <a:t>you don't need to worry about details, until you DO </a:t>
            </a:r>
            <a:br>
              <a:rPr lang="en-US" sz="4100" b="0" i="0" dirty="0">
                <a:solidFill>
                  <a:schemeClr val="accent1"/>
                </a:solidFill>
                <a:effectLst/>
                <a:latin typeface="+mn-lt"/>
              </a:rPr>
            </a:br>
            <a:r>
              <a:rPr lang="en-US" sz="4100" b="0" i="0" dirty="0">
                <a:solidFill>
                  <a:schemeClr val="accent1"/>
                </a:solidFill>
                <a:effectLst/>
                <a:latin typeface="+mn-lt"/>
              </a:rPr>
              <a:t>Worry about details.</a:t>
            </a:r>
            <a:endParaRPr lang="en-US" sz="41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AB23546-2520-4E46-1780-C0750433F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8" r="2" b="4122"/>
          <a:stretch/>
        </p:blipFill>
        <p:spPr>
          <a:xfrm>
            <a:off x="633999" y="620721"/>
            <a:ext cx="4001315" cy="5277159"/>
          </a:xfrm>
          <a:custGeom>
            <a:avLst/>
            <a:gdLst/>
            <a:ahLst/>
            <a:cxnLst/>
            <a:rect l="l" t="t" r="r" b="b"/>
            <a:pathLst>
              <a:path w="3280141" h="4571999">
                <a:moveTo>
                  <a:pt x="344814" y="0"/>
                </a:moveTo>
                <a:lnTo>
                  <a:pt x="3280141" y="0"/>
                </a:lnTo>
                <a:lnTo>
                  <a:pt x="3280141" y="4172808"/>
                </a:lnTo>
                <a:lnTo>
                  <a:pt x="2880950" y="4571999"/>
                </a:lnTo>
                <a:lnTo>
                  <a:pt x="0" y="4571999"/>
                </a:lnTo>
                <a:lnTo>
                  <a:pt x="0" y="344814"/>
                </a:lnTo>
                <a:close/>
              </a:path>
            </a:pathLst>
          </a:cu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CC7C5DEE-03F9-BBCB-BE02-B279BC14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12" y="6477317"/>
            <a:ext cx="7543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 dirty="0" err="1"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b="0" i="0" kern="1200" dirty="0"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4CBF5D-710D-4A8C-B442-E5D98674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D9ADFAC-F7DF-40A7-8F80-B7A92671E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3F67D8-5F47-449F-990F-A3EAD3DD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5A41C4-4EA6-4CBD-A7CE-467A86B98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5FA7EA-F587-4CA2-8409-5BC791A4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A58F87-0089-45DB-BDA9-0CF6C0ABD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15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sv-SE" b="1"/>
              <a:t>READ</a:t>
            </a:r>
            <a:r>
              <a:rPr lang="sv-SE"/>
              <a:t>able kod</a:t>
            </a:r>
            <a:endParaRPr lang="sv-SE" dirty="0"/>
          </a:p>
        </p:txBody>
      </p:sp>
      <p:graphicFrame>
        <p:nvGraphicFramePr>
          <p:cNvPr id="14" name="Platshållare för innehåll 6" descr="tidslinje SmartArt-grafik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43516"/>
              </p:ext>
            </p:extLst>
          </p:nvPr>
        </p:nvGraphicFramePr>
        <p:xfrm>
          <a:off x="684213" y="685800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sv-SE" b="1" cap="all" spc="100" smtClean="0"/>
              <a:pPr rtl="0">
                <a:spcAft>
                  <a:spcPts val="600"/>
                </a:spcAft>
              </a:pPr>
              <a:t>6</a:t>
            </a:fld>
            <a:endParaRPr lang="sv-SE" b="1" cap="all" spc="10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CAD8118D-C1D4-0AE4-30CE-62C3C8826717}"/>
              </a:ext>
            </a:extLst>
          </p:cNvPr>
          <p:cNvSpPr/>
          <p:nvPr/>
        </p:nvSpPr>
        <p:spPr>
          <a:xfrm>
            <a:off x="771987" y="1364384"/>
            <a:ext cx="8214995" cy="119408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rgbClr val="76DBF4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Describes the method</a:t>
            </a:r>
            <a:endParaRPr kumimoji="0" lang="en-US" sz="2800" b="0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0C3BF4C-4645-1EFC-E999-7C0F633D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87" y="163657"/>
            <a:ext cx="8534400" cy="1077798"/>
          </a:xfrm>
        </p:spPr>
        <p:txBody>
          <a:bodyPr>
            <a:normAutofit/>
          </a:bodyPr>
          <a:lstStyle/>
          <a:p>
            <a:r>
              <a:rPr lang="sv-SE" dirty="0" err="1">
                <a:solidFill>
                  <a:schemeClr val="accent1"/>
                </a:solidFill>
              </a:rPr>
              <a:t>Recipe</a:t>
            </a:r>
            <a:r>
              <a:rPr lang="sv-SE" dirty="0">
                <a:solidFill>
                  <a:schemeClr val="accent1"/>
                </a:solidFill>
              </a:rPr>
              <a:t> in public </a:t>
            </a:r>
            <a:r>
              <a:rPr lang="sv-SE" dirty="0" err="1">
                <a:solidFill>
                  <a:schemeClr val="accent1"/>
                </a:solidFill>
              </a:rPr>
              <a:t>method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CF0E065-A38C-AFE0-3A08-A8293A97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sv-SE" noProof="0" smtClean="0"/>
              <a:pPr rtl="0">
                <a:spcAft>
                  <a:spcPts val="600"/>
                </a:spcAft>
              </a:pPr>
              <a:t>7</a:t>
            </a:fld>
            <a:endParaRPr lang="sv-SE" noProof="0"/>
          </a:p>
        </p:txBody>
      </p:sp>
      <p:sp>
        <p:nvSpPr>
          <p:cNvPr id="4" name="Platshållare för datum 3" hidden="1">
            <a:extLst>
              <a:ext uri="{FF2B5EF4-FFF2-40B4-BE49-F238E27FC236}">
                <a16:creationId xmlns:a16="http://schemas.microsoft.com/office/drawing/2014/main" id="{BD87CB25-995E-5B4B-BB16-43D0AFB2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sv-SE" noProof="0"/>
              <a:t>20XX-09-03</a:t>
            </a: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B1A1A05C-B43A-6B33-BC78-9B5556180765}"/>
              </a:ext>
            </a:extLst>
          </p:cNvPr>
          <p:cNvSpPr/>
          <p:nvPr/>
        </p:nvSpPr>
        <p:spPr>
          <a:xfrm>
            <a:off x="771987" y="3010029"/>
            <a:ext cx="9101685" cy="127147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rgbClr val="76DBF4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Natural language</a:t>
            </a:r>
            <a:endParaRPr kumimoji="0" lang="en-US" sz="2800" b="0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23BC9786-A143-B093-6E81-1C6799F8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041" y="6329218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 dirty="0" err="1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  <p:sp>
        <p:nvSpPr>
          <p:cNvPr id="3" name="Rektangel: rundade hörn 2">
            <a:extLst>
              <a:ext uri="{FF2B5EF4-FFF2-40B4-BE49-F238E27FC236}">
                <a16:creationId xmlns:a16="http://schemas.microsoft.com/office/drawing/2014/main" id="{72243A4D-E1D3-3C7F-4EBD-F23589329865}"/>
              </a:ext>
            </a:extLst>
          </p:cNvPr>
          <p:cNvSpPr/>
          <p:nvPr/>
        </p:nvSpPr>
        <p:spPr>
          <a:xfrm>
            <a:off x="771987" y="4746723"/>
            <a:ext cx="9101685" cy="127147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400" normalizeH="0" baseline="0" noProof="0" dirty="0">
                <a:ln>
                  <a:noFill/>
                </a:ln>
                <a:solidFill>
                  <a:srgbClr val="76DBF4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Minimal effort to understand  </a:t>
            </a:r>
            <a:endParaRPr kumimoji="0" lang="en-US" sz="2800" b="0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95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FB3156-DC99-E96F-AABF-A6CAE422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144" y="5578475"/>
            <a:ext cx="1057301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ubrik 2">
            <a:extLst>
              <a:ext uri="{FF2B5EF4-FFF2-40B4-BE49-F238E27FC236}">
                <a16:creationId xmlns:a16="http://schemas.microsoft.com/office/drawing/2014/main" id="{0E0067B0-AD71-8C81-4EB6-61621D5E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79" y="136525"/>
            <a:ext cx="6836458" cy="609186"/>
          </a:xfrm>
          <a:noFill/>
        </p:spPr>
        <p:txBody>
          <a:bodyPr>
            <a:noAutofit/>
          </a:bodyPr>
          <a:lstStyle/>
          <a:p>
            <a:r>
              <a:rPr lang="sv-SE" dirty="0" err="1">
                <a:solidFill>
                  <a:schemeClr val="accent1"/>
                </a:solidFill>
              </a:rPr>
              <a:t>Recipe</a:t>
            </a:r>
            <a:r>
              <a:rPr lang="sv-SE" dirty="0">
                <a:solidFill>
                  <a:schemeClr val="accent1"/>
                </a:solidFill>
              </a:rPr>
              <a:t> in public </a:t>
            </a:r>
            <a:r>
              <a:rPr lang="sv-SE" dirty="0" err="1">
                <a:solidFill>
                  <a:schemeClr val="accent1"/>
                </a:solidFill>
              </a:rPr>
              <a:t>method</a:t>
            </a:r>
            <a:endParaRPr lang="sv-SE" dirty="0">
              <a:solidFill>
                <a:schemeClr val="accent1"/>
              </a:solidFill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341D460-D3EA-22D3-13B9-3520ED89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3" y="1257437"/>
            <a:ext cx="5125165" cy="1552792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362C535-D418-9929-0DCF-CACA3019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3" y="3313063"/>
            <a:ext cx="759248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CAD8118D-C1D4-0AE4-30CE-62C3C8826717}"/>
              </a:ext>
            </a:extLst>
          </p:cNvPr>
          <p:cNvSpPr/>
          <p:nvPr/>
        </p:nvSpPr>
        <p:spPr>
          <a:xfrm>
            <a:off x="771987" y="1364384"/>
            <a:ext cx="7675419" cy="119408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400" dirty="0">
                <a:solidFill>
                  <a:schemeClr val="tx1"/>
                </a:solidFill>
                <a:latin typeface="Century Gothic" panose="020B0502020202020204"/>
              </a:rPr>
              <a:t>No input </a:t>
            </a:r>
            <a:r>
              <a:rPr lang="en-US" sz="2800" spc="400" dirty="0">
                <a:solidFill>
                  <a:schemeClr val="tx2"/>
                </a:solidFill>
                <a:latin typeface="Century Gothic" panose="020B0502020202020204"/>
              </a:rPr>
              <a:t>arguments to methods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0C3BF4C-4645-1EFC-E999-7C0F633D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87" y="163657"/>
            <a:ext cx="8534400" cy="1077798"/>
          </a:xfrm>
        </p:spPr>
        <p:txBody>
          <a:bodyPr>
            <a:normAutofit/>
          </a:bodyPr>
          <a:lstStyle/>
          <a:p>
            <a:r>
              <a:rPr lang="sv-SE" dirty="0" err="1">
                <a:solidFill>
                  <a:schemeClr val="accent1"/>
                </a:solidFill>
              </a:rPr>
              <a:t>Embeded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state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CF0E065-A38C-AFE0-3A08-A8293A97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sv-SE" noProof="0" smtClean="0"/>
              <a:pPr rtl="0">
                <a:spcAft>
                  <a:spcPts val="600"/>
                </a:spcAft>
              </a:pPr>
              <a:t>9</a:t>
            </a:fld>
            <a:endParaRPr lang="sv-SE" noProof="0"/>
          </a:p>
        </p:txBody>
      </p:sp>
      <p:sp>
        <p:nvSpPr>
          <p:cNvPr id="4" name="Platshållare för datum 3" hidden="1">
            <a:extLst>
              <a:ext uri="{FF2B5EF4-FFF2-40B4-BE49-F238E27FC236}">
                <a16:creationId xmlns:a16="http://schemas.microsoft.com/office/drawing/2014/main" id="{BD87CB25-995E-5B4B-BB16-43D0AFB2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sv-SE" noProof="0"/>
              <a:t>20XX-09-03</a:t>
            </a: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B1A1A05C-B43A-6B33-BC78-9B5556180765}"/>
              </a:ext>
            </a:extLst>
          </p:cNvPr>
          <p:cNvSpPr/>
          <p:nvPr/>
        </p:nvSpPr>
        <p:spPr>
          <a:xfrm>
            <a:off x="771987" y="3010029"/>
            <a:ext cx="9101685" cy="127147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spc="400" dirty="0">
                <a:solidFill>
                  <a:schemeClr val="tx1"/>
                </a:solidFill>
              </a:rPr>
              <a:t>No return </a:t>
            </a:r>
            <a:r>
              <a:rPr lang="en-US" sz="2800" spc="400" dirty="0">
                <a:solidFill>
                  <a:schemeClr val="tx2"/>
                </a:solidFill>
              </a:rPr>
              <a:t>values from private methods</a:t>
            </a:r>
            <a:endParaRPr lang="en-US" sz="2800" spc="400" dirty="0">
              <a:solidFill>
                <a:schemeClr val="tx1"/>
              </a:solidFill>
            </a:endParaRPr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23BC9786-A143-B093-6E81-1C6799F8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041" y="6329218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b="0" i="0" kern="1200" dirty="0" err="1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en-US" sz="1000" b="0" i="0" kern="1200" dirty="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 code</a:t>
            </a:r>
          </a:p>
        </p:txBody>
      </p:sp>
      <p:sp>
        <p:nvSpPr>
          <p:cNvPr id="3" name="Rektangel: rundade hörn 2">
            <a:extLst>
              <a:ext uri="{FF2B5EF4-FFF2-40B4-BE49-F238E27FC236}">
                <a16:creationId xmlns:a16="http://schemas.microsoft.com/office/drawing/2014/main" id="{72243A4D-E1D3-3C7F-4EBD-F23589329865}"/>
              </a:ext>
            </a:extLst>
          </p:cNvPr>
          <p:cNvSpPr/>
          <p:nvPr/>
        </p:nvSpPr>
        <p:spPr>
          <a:xfrm>
            <a:off x="771987" y="4746723"/>
            <a:ext cx="9101685" cy="127147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spc="400" dirty="0">
                <a:solidFill>
                  <a:schemeClr val="tx1"/>
                </a:solidFill>
              </a:rPr>
              <a:t>Initial state </a:t>
            </a:r>
            <a:r>
              <a:rPr lang="en-US" sz="2800" spc="400" dirty="0">
                <a:solidFill>
                  <a:schemeClr val="tx2"/>
                </a:solidFill>
              </a:rPr>
              <a:t>in constructor</a:t>
            </a:r>
            <a:endParaRPr lang="en-US" sz="2800" spc="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55659"/>
      </p:ext>
    </p:extLst>
  </p:cSld>
  <p:clrMapOvr>
    <a:masterClrMapping/>
  </p:clrMapOvr>
</p:sld>
</file>

<file path=ppt/theme/theme1.xml><?xml version="1.0" encoding="utf-8"?>
<a:theme xmlns:a="http://schemas.openxmlformats.org/drawingml/2006/main" name="Sektor">
  <a:themeElements>
    <a:clrScheme name="Sek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k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k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1116</TotalTime>
  <Words>527</Words>
  <Application>Microsoft Office PowerPoint</Application>
  <PresentationFormat>Bredbild</PresentationFormat>
  <Paragraphs>142</Paragraphs>
  <Slides>22</Slides>
  <Notes>15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Sektor</vt:lpstr>
      <vt:lpstr>TIPS for WRITING Readable Code</vt:lpstr>
      <vt:lpstr>PowerPoint-presentation</vt:lpstr>
      <vt:lpstr>Code is read more than it is written</vt:lpstr>
      <vt:lpstr>The Cost OF owning  a mess</vt:lpstr>
      <vt:lpstr>Code where  you don't need to worry about details, until you DO  Worry about details.</vt:lpstr>
      <vt:lpstr>READable kod</vt:lpstr>
      <vt:lpstr>Recipe in public method</vt:lpstr>
      <vt:lpstr>Recipe in public method</vt:lpstr>
      <vt:lpstr>Embeded state</vt:lpstr>
      <vt:lpstr>PowerPoint-presentation</vt:lpstr>
      <vt:lpstr>Abstraction level matters</vt:lpstr>
      <vt:lpstr>Distinguish between  what you do and  how you do it</vt:lpstr>
      <vt:lpstr>Same level of details</vt:lpstr>
      <vt:lpstr>Data protection by guard</vt:lpstr>
      <vt:lpstr>Data protection by guard</vt:lpstr>
      <vt:lpstr>READable kod </vt:lpstr>
      <vt:lpstr>HOW?</vt:lpstr>
      <vt:lpstr>Tack</vt:lpstr>
      <vt:lpstr>PowerPoint-presentation</vt:lpstr>
      <vt:lpstr>PowerPoint-presentation</vt:lpstr>
      <vt:lpstr>PowerPoint-presentation</vt:lpstr>
      <vt:lpstr>Exempel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</dc:title>
  <dc:creator>Karin Ahlberg</dc:creator>
  <cp:lastModifiedBy>Karin Ahlberg</cp:lastModifiedBy>
  <cp:revision>54</cp:revision>
  <dcterms:created xsi:type="dcterms:W3CDTF">2023-11-26T12:33:30Z</dcterms:created>
  <dcterms:modified xsi:type="dcterms:W3CDTF">2024-01-28T10:11:07Z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